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259" r:id="rId5"/>
    <p:sldId id="281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</p:sldIdLst>
  <p:sldSz cx="12192000" cy="6858000"/>
  <p:notesSz cx="6807200" cy="9939338"/>
  <p:custDataLst>
    <p:tags r:id="rId28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Style moyen 1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78" d="100"/>
          <a:sy n="78" d="100"/>
        </p:scale>
        <p:origin x="324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26C69-2D82-4559-8BC9-D78F3AF96B1D}" type="datetimeFigureOut">
              <a:rPr lang="fr-FR" smtClean="0"/>
              <a:t>23/01/2026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7814F-7D4D-459F-A9E7-015F212355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633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A002C-AD8A-86E2-8335-A31A1CFCA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58" y="1304518"/>
            <a:ext cx="64008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4F0397-3ED5-E266-FA5D-B5A7BD7D9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473" y="4359682"/>
            <a:ext cx="5245768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pic>
        <p:nvPicPr>
          <p:cNvPr id="9" name="Image 8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B4CFA508-19A9-51D2-4DDE-4EDF095BD2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60" y="182824"/>
            <a:ext cx="3979327" cy="7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47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313F6AD-56DB-99B7-64A4-863258D8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79C0E8-0F03-3E07-9CE8-A848FDB1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5" name="Image 4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6095EF71-2B15-D352-02E0-0C54BCFB1A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" y="23259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73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313F6AD-56DB-99B7-64A4-863258D8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79C0E8-0F03-3E07-9CE8-A848FDB1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4117" y="6356349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5" name="Image 4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6095EF71-2B15-D352-02E0-0C54BCFB1A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19137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45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_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CC1630-E8BD-7C32-872D-FF2F1B5BE5DD}"/>
              </a:ext>
            </a:extLst>
          </p:cNvPr>
          <p:cNvSpPr/>
          <p:nvPr userDrawn="1"/>
        </p:nvSpPr>
        <p:spPr>
          <a:xfrm>
            <a:off x="-16042" y="0"/>
            <a:ext cx="2743201" cy="6858000"/>
          </a:xfrm>
          <a:prstGeom prst="rect">
            <a:avLst/>
          </a:prstGeo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F11516A-0CA2-383B-FA23-F250DC7D1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158" y="393700"/>
            <a:ext cx="7040292" cy="720725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9C3035-3B99-AF2F-3857-B0A18AF57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158" y="1762125"/>
            <a:ext cx="8164242" cy="4341812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0D04C0-F272-6FA2-B99E-F177584F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D8EFFF-9945-C878-5A30-86F600225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97A0FB9-41EC-E201-355C-32E409CF4EF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3" y="6402809"/>
            <a:ext cx="2032931" cy="38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45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55E944-03DD-4C80-71A9-FF5F5F2B4DE8}"/>
              </a:ext>
            </a:extLst>
          </p:cNvPr>
          <p:cNvSpPr/>
          <p:nvPr userDrawn="1"/>
        </p:nvSpPr>
        <p:spPr>
          <a:xfrm>
            <a:off x="-16042" y="0"/>
            <a:ext cx="2743201" cy="6858000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4549D8-333F-A13A-D41C-C440985DD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21" y="457200"/>
            <a:ext cx="2454443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E3363C6-B066-C62B-79BA-20AA4A354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04619" y="99218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2C84A64-67DD-7B9D-D23E-A6051725B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421" y="2301081"/>
            <a:ext cx="2454443" cy="381158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28BA856-0295-35F9-D9FD-B014ACD1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A18D470-679A-318D-EA3F-C9CC8B09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9" name="Image 8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780A6DBB-3979-94A8-29A3-35C8E2912C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28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9910" y="481263"/>
            <a:ext cx="8297780" cy="1187116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message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75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705" y="239817"/>
            <a:ext cx="7122695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C4558B-CD0F-E267-6ACA-2668D4B70222}"/>
              </a:ext>
            </a:extLst>
          </p:cNvPr>
          <p:cNvSpPr/>
          <p:nvPr userDrawn="1"/>
        </p:nvSpPr>
        <p:spPr>
          <a:xfrm>
            <a:off x="574325" y="1862951"/>
            <a:ext cx="8969828" cy="389825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F5F0676-792A-D96C-629F-CC0C289A24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3540" y="4893391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9AF01875-A481-C7C6-C1CA-71ACBCFE43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3873" y="2953007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EEFBE549-6258-39D5-088D-8B9928B0CD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3540" y="3612195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E315A1DE-D951-DCD8-4D72-79E1A2414E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3873" y="4252793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05A65FAA-D1C5-0365-D638-FDBEA0D83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3540" y="2294655"/>
            <a:ext cx="609600" cy="416844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N°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107CD2F-525B-1FE8-918D-ED052816BB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1153" y="2294655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1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EF0E012C-6417-AAE3-F24C-AF6898F34B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1153" y="2953007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2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C8A3EC0A-B3FF-D9D0-F3DA-8E201624C7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41153" y="3617645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3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2D3B7AC3-221C-9E38-86BE-6F2FC36359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41153" y="4252792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4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2EBB6C2F-C623-E538-3E8C-CAE6F3B8001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1153" y="4947888"/>
            <a:ext cx="4976812" cy="41684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5</a:t>
            </a:r>
          </a:p>
        </p:txBody>
      </p:sp>
      <p:pic>
        <p:nvPicPr>
          <p:cNvPr id="22" name="Image 2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02BDB155-3AA2-9725-B2ED-3BCC75CBFB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28165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705" y="173142"/>
            <a:ext cx="7122695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C4558B-CD0F-E267-6ACA-2668D4B70222}"/>
              </a:ext>
            </a:extLst>
          </p:cNvPr>
          <p:cNvSpPr/>
          <p:nvPr userDrawn="1"/>
        </p:nvSpPr>
        <p:spPr>
          <a:xfrm>
            <a:off x="574325" y="1714500"/>
            <a:ext cx="8969828" cy="427672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107CD2F-525B-1FE8-918D-ED052816BB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8711" y="1949554"/>
            <a:ext cx="6753224" cy="3841645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200"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</a:lstStyle>
          <a:p>
            <a:pPr lvl="0"/>
            <a:r>
              <a:rPr lang="fr-FR" dirty="0"/>
              <a:t>Item 1</a:t>
            </a:r>
          </a:p>
          <a:p>
            <a:pPr lvl="0"/>
            <a:r>
              <a:rPr lang="fr-FR" dirty="0"/>
              <a:t>Item 2</a:t>
            </a:r>
          </a:p>
          <a:p>
            <a:pPr lvl="0"/>
            <a:r>
              <a:rPr lang="fr-FR" dirty="0"/>
              <a:t>Item 3</a:t>
            </a:r>
          </a:p>
          <a:p>
            <a:pPr lvl="0"/>
            <a:r>
              <a:rPr lang="fr-FR" dirty="0"/>
              <a:t>Item 4</a:t>
            </a:r>
          </a:p>
          <a:p>
            <a:pPr lvl="0"/>
            <a:r>
              <a:rPr lang="fr-FR" dirty="0"/>
              <a:t>Item 5</a:t>
            </a:r>
          </a:p>
          <a:p>
            <a:pPr lvl="0"/>
            <a:r>
              <a:rPr lang="fr-FR" dirty="0"/>
              <a:t>Item 6</a:t>
            </a:r>
          </a:p>
          <a:p>
            <a:pPr lvl="0"/>
            <a:endParaRPr lang="fr-FR" dirty="0"/>
          </a:p>
        </p:txBody>
      </p:sp>
      <p:pic>
        <p:nvPicPr>
          <p:cNvPr id="22" name="Image 2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02BDB155-3AA2-9725-B2ED-3BCC75CBFB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28165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5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DD7E7-E79A-8C5C-8331-2046B2F5C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7" y="1354908"/>
            <a:ext cx="7106653" cy="23134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9E8AF3-7B5F-521C-CA46-E85DD5B63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747" y="3888115"/>
            <a:ext cx="7106653" cy="109174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accent3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3CA6F4-F185-D060-B451-510F9407D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D5C66-1470-29B2-A701-517B4670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9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CB529039-B5A9-BF01-BBB9-6A050AC4A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" y="232594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22FE1B-A88E-EA42-9E26-6F5DB0CC2EA8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1907F0-B280-693D-F8CE-E4BAC559E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F9A4E2-4CD9-F0BF-3192-9E64E7FA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A27A7-4EAA-A1AA-DFCE-495E95914BF5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44A5A1-ED5D-F3C3-23FD-742C89E50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831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8" name="Image 7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250F8296-1D28-6C6F-C6BA-603EB89279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7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A85B1F-85C8-CF47-D416-00B4DC8A7FAA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C68B4D-7B4F-1F56-36FA-19A118C1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52831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E3670E-EE5F-7A03-1BF6-966F8D95E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9C044B7-FA69-AB20-2BFF-000368A5C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0B616CF-B652-33BF-9DFB-64728645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2"/>
                </a:solidFill>
                <a:latin typeface="Mada Medium" pitchFamily="2" charset="-78"/>
                <a:ea typeface="Mada Medium" pitchFamily="2" charset="-78"/>
                <a:cs typeface="Mada Medium" pitchFamily="2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84D78C3-48E0-4333-4B79-5DD9563F5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EACB2E8-E1C6-2D68-18C7-71A69CFE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77EFFDB-70BB-1D89-E6A3-645E96FA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1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04CA9A8A-1BB5-C5F9-3DBF-55708A6CBA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8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Worldmap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37" y="0"/>
            <a:ext cx="7780422" cy="105877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43F-EBAE-48FE-B9A6-9703644CBAD4}" type="slidenum">
              <a:rPr lang="fr-FR" smtClean="0"/>
              <a:t>‹#›</a:t>
            </a:fld>
            <a:endParaRPr lang="fr-FR"/>
          </a:p>
        </p:txBody>
      </p:sp>
      <p:pic>
        <p:nvPicPr>
          <p:cNvPr id="6" name="Image 5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2D00B0E3-A10D-D1BA-07A3-5DB7F49F2A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" y="168426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7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ic / Swo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EB29FD-DFF4-EA16-F778-5A465C8400C2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274" y="273524"/>
            <a:ext cx="9188116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A601371F-3D81-1DCF-75CF-D2F038365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351252"/>
            <a:ext cx="2188468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26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present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EB29FD-DFF4-EA16-F778-5A465C8400C2}"/>
              </a:ext>
            </a:extLst>
          </p:cNvPr>
          <p:cNvSpPr/>
          <p:nvPr userDrawn="1"/>
        </p:nvSpPr>
        <p:spPr>
          <a:xfrm>
            <a:off x="0" y="0"/>
            <a:ext cx="12192000" cy="1459832"/>
          </a:xfrm>
          <a:prstGeom prst="rect">
            <a:avLst/>
          </a:prstGeom>
          <a:gradFill>
            <a:gsLst>
              <a:gs pos="41000">
                <a:schemeClr val="tx2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bg2">
                  <a:tint val="98000"/>
                  <a:satMod val="130000"/>
                  <a:shade val="90000"/>
                  <a:lumMod val="17000"/>
                  <a:lumOff val="8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95B4E8-7F93-4D6C-B43B-0F81DFC5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E35581-872A-D77D-679D-16DBC01C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E3CDD1-5C3D-5B84-6971-8E6CABCC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B690AD54-7564-0FBC-82D4-8EA890833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737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C7C47B8-BB0F-CB99-CE6D-6A02A4196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5832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98F4D228-7221-873D-7DA2-60108FDAEB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8927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DAEF71BB-6F34-A78C-429B-97B95F0474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2284" y="2999874"/>
            <a:ext cx="2005263" cy="303195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pic>
        <p:nvPicPr>
          <p:cNvPr id="11" name="Image 10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F3B698BC-D847-B799-1060-6ACAEFA309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7" y="6420518"/>
            <a:ext cx="2005263" cy="3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5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A5100AE-120C-893D-C577-C61DF183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9B272B-73B6-04AB-54DF-040227973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64D6D9-17AB-BE16-6762-9ED451AFB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3735F9-AC65-36E2-0A0F-E7C78BE0D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6242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EB43F-EBAE-48FE-B9A6-9703644CBAD4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305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82" r:id="rId3"/>
    <p:sldLayoutId id="2147483678" r:id="rId4"/>
    <p:sldLayoutId id="2147483662" r:id="rId5"/>
    <p:sldLayoutId id="2147483665" r:id="rId6"/>
    <p:sldLayoutId id="2147483672" r:id="rId7"/>
    <p:sldLayoutId id="2147483674" r:id="rId8"/>
    <p:sldLayoutId id="2147483676" r:id="rId9"/>
    <p:sldLayoutId id="2147483667" r:id="rId10"/>
    <p:sldLayoutId id="2147483681" r:id="rId11"/>
    <p:sldLayoutId id="2147483668" r:id="rId12"/>
    <p:sldLayoutId id="2147483669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jp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2B547-67A0-D7B3-FBC4-E70ADDF80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57" y="1948441"/>
            <a:ext cx="7508783" cy="660972"/>
          </a:xfrm>
        </p:spPr>
        <p:txBody>
          <a:bodyPr>
            <a:normAutofit/>
          </a:bodyPr>
          <a:lstStyle/>
          <a:p>
            <a:r>
              <a:rPr lang="fr-FR" sz="2400" dirty="0"/>
              <a:t>Micrographies nuances métalliques  :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581564B-2DE9-F979-04D7-841822763BF6}"/>
              </a:ext>
            </a:extLst>
          </p:cNvPr>
          <p:cNvSpPr txBox="1"/>
          <p:nvPr/>
        </p:nvSpPr>
        <p:spPr>
          <a:xfrm>
            <a:off x="3563596" y="6443529"/>
            <a:ext cx="2418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cs typeface="Mada Medium"/>
              </a:rPr>
              <a:t>R&amp;D – YP </a:t>
            </a:r>
            <a:r>
              <a:rPr lang="fr-FR" sz="1400">
                <a:cs typeface="Mada Medium"/>
              </a:rPr>
              <a:t>– 21/01/2026</a:t>
            </a:r>
            <a:endParaRPr lang="fr-FR" sz="1400" dirty="0">
              <a:cs typeface="Mada Medium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7280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2AC8E-4EBE-DD5F-AE4B-01094E820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AF5BA48-2A35-DE21-76D4-2DAB0CEE605E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0689A5-0642-8048-24EA-5FD695111504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Nuance 619 05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93D6E69-5548-BE1A-0CAF-F7782D77F13B}"/>
              </a:ext>
            </a:extLst>
          </p:cNvPr>
          <p:cNvSpPr txBox="1"/>
          <p:nvPr/>
        </p:nvSpPr>
        <p:spPr>
          <a:xfrm>
            <a:off x="444710" y="3141988"/>
            <a:ext cx="97356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/>
              <a:t>Commentaires</a:t>
            </a:r>
            <a:r>
              <a:rPr lang="fr-FR" sz="1400" dirty="0"/>
              <a:t> :</a:t>
            </a:r>
          </a:p>
          <a:p>
            <a:endParaRPr lang="fr-FR" sz="1400" dirty="0"/>
          </a:p>
          <a:p>
            <a:r>
              <a:rPr lang="fr-FR" sz="1400" dirty="0"/>
              <a:t>Examen réalisé sur coupe parallèle à la direction de compression. </a:t>
            </a:r>
          </a:p>
          <a:p>
            <a:r>
              <a:rPr lang="fr-FR" sz="1400" dirty="0"/>
              <a:t>Préparation et enrobage dans résine Epoxy.</a:t>
            </a:r>
          </a:p>
          <a:p>
            <a:r>
              <a:rPr lang="fr-FR" sz="1400" dirty="0"/>
              <a:t> 3 grossissements  : x 50 ( échelle 500 µm ) - x 200 ( échelle 100 µm )  - x 600 ( échelle 50 µm )</a:t>
            </a:r>
          </a:p>
          <a:p>
            <a:endParaRPr lang="fr-FR" sz="14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B86F56D-0F37-CB75-13D3-543EA86E6D49}"/>
              </a:ext>
            </a:extLst>
          </p:cNvPr>
          <p:cNvSpPr txBox="1"/>
          <p:nvPr/>
        </p:nvSpPr>
        <p:spPr>
          <a:xfrm>
            <a:off x="524479" y="702641"/>
            <a:ext cx="9735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Composition</a:t>
            </a:r>
            <a:r>
              <a:rPr lang="fr-FR" dirty="0"/>
              <a:t> : ( en % massique )</a:t>
            </a:r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0AB60F5D-3178-5D31-B564-EE439F3EA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170493"/>
              </p:ext>
            </p:extLst>
          </p:nvPr>
        </p:nvGraphicFramePr>
        <p:xfrm>
          <a:off x="505671" y="1164306"/>
          <a:ext cx="6123335" cy="1590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1667">
                  <a:extLst>
                    <a:ext uri="{9D8B030D-6E8A-4147-A177-3AD203B41FA5}">
                      <a16:colId xmlns:a16="http://schemas.microsoft.com/office/drawing/2014/main" val="1219741422"/>
                    </a:ext>
                  </a:extLst>
                </a:gridCol>
                <a:gridCol w="3216297">
                  <a:extLst>
                    <a:ext uri="{9D8B030D-6E8A-4147-A177-3AD203B41FA5}">
                      <a16:colId xmlns:a16="http://schemas.microsoft.com/office/drawing/2014/main" val="1613951673"/>
                    </a:ext>
                  </a:extLst>
                </a:gridCol>
                <a:gridCol w="1515371">
                  <a:extLst>
                    <a:ext uri="{9D8B030D-6E8A-4147-A177-3AD203B41FA5}">
                      <a16:colId xmlns:a16="http://schemas.microsoft.com/office/drawing/2014/main" val="519287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Cu Ag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Black mix 026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Lubrifiant</a:t>
                      </a:r>
                    </a:p>
                    <a:p>
                      <a:pPr algn="ctr"/>
                      <a:r>
                        <a:rPr lang="fr-FR" sz="1400" dirty="0"/>
                        <a:t>WS6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2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Graphite naturel </a:t>
                      </a:r>
                      <a:r>
                        <a:rPr lang="fr-FR" sz="1400" i="1" dirty="0" err="1"/>
                        <a:t>Micrograf</a:t>
                      </a:r>
                      <a:r>
                        <a:rPr lang="fr-FR" sz="1400" i="1" dirty="0"/>
                        <a:t> / 93</a:t>
                      </a:r>
                    </a:p>
                    <a:p>
                      <a:pPr algn="ctr"/>
                      <a:r>
                        <a:rPr lang="fr-FR" sz="1400" i="1" dirty="0"/>
                        <a:t>+ résine phénolique / 7</a:t>
                      </a:r>
                    </a:p>
                    <a:p>
                      <a:pPr algn="ctr"/>
                      <a:r>
                        <a:rPr lang="fr-FR" sz="1200" i="1" dirty="0"/>
                        <a:t>Sélection granulométrique 160 – 355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07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95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72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E1425-C5D7-10E0-DFF1-4581072B9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nature, capture d’écran, cratère&#10;&#10;Le contenu généré par l’IA peut être incorrect.">
            <a:extLst>
              <a:ext uri="{FF2B5EF4-FFF2-40B4-BE49-F238E27FC236}">
                <a16:creationId xmlns:a16="http://schemas.microsoft.com/office/drawing/2014/main" id="{7084179B-B352-F595-DF3E-D96DC29C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3605271"/>
            <a:ext cx="4291584" cy="3218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2721F59-1F68-CE17-7FE5-A4689D6E0B3A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50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6DF88F8-2F1B-EC9B-ECD1-36D0187F5211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619 05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CB35C7-9BAB-CC9C-478C-65C8158D3D65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05DC675-F88C-3D10-F73B-A634E3DF89E4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8AF10C73-89FB-4451-162B-D0D993499C79}"/>
              </a:ext>
            </a:extLst>
          </p:cNvPr>
          <p:cNvSpPr txBox="1"/>
          <p:nvPr/>
        </p:nvSpPr>
        <p:spPr>
          <a:xfrm>
            <a:off x="7464940" y="366738"/>
            <a:ext cx="4432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 métallique Cu + Ag qui apparaît clair et continu</a:t>
            </a:r>
          </a:p>
          <a:p>
            <a:endParaRPr lang="fr-FR" sz="1200" dirty="0"/>
          </a:p>
          <a:p>
            <a:r>
              <a:rPr lang="fr-FR" sz="1200" dirty="0"/>
              <a:t>Le reste est le black mix , amas arrondis &lt; 400 µm en majorité.</a:t>
            </a:r>
          </a:p>
          <a:p>
            <a:endParaRPr lang="fr-FR" sz="1200" dirty="0"/>
          </a:p>
          <a:p>
            <a:r>
              <a:rPr lang="fr-FR" sz="1200" dirty="0"/>
              <a:t>WS6 pas visible sur ces grossissements.</a:t>
            </a:r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23" name="Légende : flèche courbée 22">
            <a:extLst>
              <a:ext uri="{FF2B5EF4-FFF2-40B4-BE49-F238E27FC236}">
                <a16:creationId xmlns:a16="http://schemas.microsoft.com/office/drawing/2014/main" id="{C511DFEB-47F3-6416-6217-53005B544144}"/>
              </a:ext>
            </a:extLst>
          </p:cNvPr>
          <p:cNvSpPr/>
          <p:nvPr/>
        </p:nvSpPr>
        <p:spPr>
          <a:xfrm>
            <a:off x="376209" y="4890609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113391"/>
              <a:gd name="adj6" fmla="val 367315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Cuivre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056AE99-69EB-3716-16C9-10CF54236091}"/>
              </a:ext>
            </a:extLst>
          </p:cNvPr>
          <p:cNvCxnSpPr>
            <a:cxnSpLocks/>
          </p:cNvCxnSpPr>
          <p:nvPr/>
        </p:nvCxnSpPr>
        <p:spPr>
          <a:xfrm flipV="1">
            <a:off x="1540982" y="4275909"/>
            <a:ext cx="3083269" cy="83689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 descr="Une image contenant motif, tissu, art&#10;&#10;Le contenu généré par l’IA peut être incorrect.">
            <a:extLst>
              <a:ext uri="{FF2B5EF4-FFF2-40B4-BE49-F238E27FC236}">
                <a16:creationId xmlns:a16="http://schemas.microsoft.com/office/drawing/2014/main" id="{BAFFA5C8-D930-6DF9-3D30-FDE59D774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2" y="311040"/>
            <a:ext cx="4291584" cy="3218688"/>
          </a:xfrm>
          <a:prstGeom prst="rect">
            <a:avLst/>
          </a:prstGeom>
        </p:spPr>
      </p:pic>
      <p:sp>
        <p:nvSpPr>
          <p:cNvPr id="17" name="Légende : flèche courbée 16">
            <a:extLst>
              <a:ext uri="{FF2B5EF4-FFF2-40B4-BE49-F238E27FC236}">
                <a16:creationId xmlns:a16="http://schemas.microsoft.com/office/drawing/2014/main" id="{ECB14691-723F-AB5F-FCB4-F10941DE13E3}"/>
              </a:ext>
            </a:extLst>
          </p:cNvPr>
          <p:cNvSpPr/>
          <p:nvPr/>
        </p:nvSpPr>
        <p:spPr>
          <a:xfrm>
            <a:off x="8412250" y="4668418"/>
            <a:ext cx="988859" cy="444381"/>
          </a:xfrm>
          <a:prstGeom prst="borderCallout2">
            <a:avLst>
              <a:gd name="adj1" fmla="val 43989"/>
              <a:gd name="adj2" fmla="val -2942"/>
              <a:gd name="adj3" fmla="val 43988"/>
              <a:gd name="adj4" fmla="val -28328"/>
              <a:gd name="adj5" fmla="val 173667"/>
              <a:gd name="adj6" fmla="val -215528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Argent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7D5FB93-E626-8982-FCF2-32509EF79AA6}"/>
              </a:ext>
            </a:extLst>
          </p:cNvPr>
          <p:cNvCxnSpPr>
            <a:cxnSpLocks/>
          </p:cNvCxnSpPr>
          <p:nvPr/>
        </p:nvCxnSpPr>
        <p:spPr>
          <a:xfrm flipH="1" flipV="1">
            <a:off x="6649881" y="4387459"/>
            <a:ext cx="1490483" cy="46263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21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DDE31-DFD3-F0E9-FE6B-AD4B31D6D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, nature, carte&#10;&#10;Le contenu généré par l’IA peut être incorrect.">
            <a:extLst>
              <a:ext uri="{FF2B5EF4-FFF2-40B4-BE49-F238E27FC236}">
                <a16:creationId xmlns:a16="http://schemas.microsoft.com/office/drawing/2014/main" id="{388D6819-1926-9D7F-6ADA-71B85EA66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684" y="1130245"/>
            <a:ext cx="5462016" cy="409651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6CDCC2C-CC1F-EA9C-976E-002ADB09561D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84DC2AB-3AC8-7F5F-2278-E46671FB1FAF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619 05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74E289F-0287-BCA7-98A1-45BAC0D5BFD1}"/>
              </a:ext>
            </a:extLst>
          </p:cNvPr>
          <p:cNvSpPr txBox="1"/>
          <p:nvPr/>
        </p:nvSpPr>
        <p:spPr>
          <a:xfrm>
            <a:off x="8383032" y="803019"/>
            <a:ext cx="2940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Cuivre qui apparaît de couleur orangée.</a:t>
            </a:r>
          </a:p>
          <a:p>
            <a:r>
              <a:rPr lang="fr-FR" sz="1200" dirty="0"/>
              <a:t>Argent qui apparaît de couleur blanche</a:t>
            </a:r>
          </a:p>
          <a:p>
            <a:endParaRPr lang="fr-FR" sz="1200" dirty="0"/>
          </a:p>
          <a:p>
            <a:r>
              <a:rPr lang="fr-FR" sz="1200" dirty="0"/>
              <a:t>WS6 difficilement détectable ( se retrouve finement dispersé dans le réseau métallique Cu Ag ).</a:t>
            </a:r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23" name="Légende : flèche courbée 22">
            <a:extLst>
              <a:ext uri="{FF2B5EF4-FFF2-40B4-BE49-F238E27FC236}">
                <a16:creationId xmlns:a16="http://schemas.microsoft.com/office/drawing/2014/main" id="{9DD8DDFF-C879-0E4C-98D8-9F2D1118ACE8}"/>
              </a:ext>
            </a:extLst>
          </p:cNvPr>
          <p:cNvSpPr/>
          <p:nvPr/>
        </p:nvSpPr>
        <p:spPr>
          <a:xfrm>
            <a:off x="902682" y="5549289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341796"/>
              <a:gd name="adj6" fmla="val 265504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Cuivre</a:t>
            </a:r>
          </a:p>
        </p:txBody>
      </p:sp>
      <p:sp>
        <p:nvSpPr>
          <p:cNvPr id="17" name="Légende : flèche courbée 16">
            <a:extLst>
              <a:ext uri="{FF2B5EF4-FFF2-40B4-BE49-F238E27FC236}">
                <a16:creationId xmlns:a16="http://schemas.microsoft.com/office/drawing/2014/main" id="{96639E94-2D1B-7019-807E-891D540ECB52}"/>
              </a:ext>
            </a:extLst>
          </p:cNvPr>
          <p:cNvSpPr/>
          <p:nvPr/>
        </p:nvSpPr>
        <p:spPr>
          <a:xfrm>
            <a:off x="1186588" y="2832477"/>
            <a:ext cx="988859" cy="444381"/>
          </a:xfrm>
          <a:prstGeom prst="borderCallout2">
            <a:avLst>
              <a:gd name="adj1" fmla="val 56460"/>
              <a:gd name="adj2" fmla="val 97001"/>
              <a:gd name="adj3" fmla="val 54380"/>
              <a:gd name="adj4" fmla="val 136998"/>
              <a:gd name="adj5" fmla="val 184059"/>
              <a:gd name="adj6" fmla="val 230944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Argent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B733AE3-81AF-6025-4982-733665B9C185}"/>
              </a:ext>
            </a:extLst>
          </p:cNvPr>
          <p:cNvCxnSpPr>
            <a:cxnSpLocks/>
          </p:cNvCxnSpPr>
          <p:nvPr/>
        </p:nvCxnSpPr>
        <p:spPr>
          <a:xfrm flipV="1">
            <a:off x="1999375" y="4692073"/>
            <a:ext cx="2699786" cy="103568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2AA44FE-A787-4454-CED3-9D820B3B9B08}"/>
              </a:ext>
            </a:extLst>
          </p:cNvPr>
          <p:cNvCxnSpPr>
            <a:cxnSpLocks/>
          </p:cNvCxnSpPr>
          <p:nvPr/>
        </p:nvCxnSpPr>
        <p:spPr>
          <a:xfrm flipV="1">
            <a:off x="2491418" y="2557345"/>
            <a:ext cx="1664946" cy="51784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00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B70CA-6B9A-5199-C9A2-408E3F7F3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93FE692-5701-8890-912B-3C71F98C1DB4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B04E7A7-ED3E-5C52-1A95-AECB5B71AC09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Nuance 565 01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1951C11-290A-49BE-3146-B89D32726A4B}"/>
              </a:ext>
            </a:extLst>
          </p:cNvPr>
          <p:cNvSpPr txBox="1"/>
          <p:nvPr/>
        </p:nvSpPr>
        <p:spPr>
          <a:xfrm>
            <a:off x="444710" y="3141988"/>
            <a:ext cx="97356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/>
              <a:t>Commentaires</a:t>
            </a:r>
            <a:r>
              <a:rPr lang="fr-FR" sz="1400" dirty="0"/>
              <a:t> :</a:t>
            </a:r>
          </a:p>
          <a:p>
            <a:endParaRPr lang="fr-FR" sz="1400" dirty="0"/>
          </a:p>
          <a:p>
            <a:r>
              <a:rPr lang="fr-FR" sz="1400" dirty="0"/>
              <a:t>Examen réalisé sur coupe parallèle à la direction de compression. </a:t>
            </a:r>
          </a:p>
          <a:p>
            <a:r>
              <a:rPr lang="fr-FR" sz="1400" dirty="0"/>
              <a:t>Préparation et enrobage dans résine Epoxy.</a:t>
            </a:r>
          </a:p>
          <a:p>
            <a:r>
              <a:rPr lang="fr-FR" sz="1400" dirty="0"/>
              <a:t> 3 grossissements  : x 50 ( échelle 500 µm ) - x 200 ( échelle 100 µm )  - x 600 ( échelle 50 µm )</a:t>
            </a:r>
          </a:p>
          <a:p>
            <a:endParaRPr lang="fr-FR" sz="14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8849D6-9493-B5B7-EA57-22DF45B0D6D9}"/>
              </a:ext>
            </a:extLst>
          </p:cNvPr>
          <p:cNvSpPr txBox="1"/>
          <p:nvPr/>
        </p:nvSpPr>
        <p:spPr>
          <a:xfrm>
            <a:off x="524479" y="702641"/>
            <a:ext cx="9735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Composition</a:t>
            </a:r>
            <a:r>
              <a:rPr lang="fr-FR" dirty="0"/>
              <a:t> : ( en % massique )</a:t>
            </a:r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A7AE7897-97D1-7EA1-F9E2-C3901922F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57261"/>
              </p:ext>
            </p:extLst>
          </p:nvPr>
        </p:nvGraphicFramePr>
        <p:xfrm>
          <a:off x="505671" y="1164306"/>
          <a:ext cx="10494838" cy="152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474">
                  <a:extLst>
                    <a:ext uri="{9D8B030D-6E8A-4147-A177-3AD203B41FA5}">
                      <a16:colId xmlns:a16="http://schemas.microsoft.com/office/drawing/2014/main" val="1219741422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1613951673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271384836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3542928875"/>
                    </a:ext>
                  </a:extLst>
                </a:gridCol>
                <a:gridCol w="1246910">
                  <a:extLst>
                    <a:ext uri="{9D8B030D-6E8A-4147-A177-3AD203B41FA5}">
                      <a16:colId xmlns:a16="http://schemas.microsoft.com/office/drawing/2014/main" val="1820817514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1270733810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874736369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3075149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Cu Electrolytique moyen</a:t>
                      </a:r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Black mix 035 41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2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i="1" dirty="0"/>
                        <a:t>Graphite naturel</a:t>
                      </a:r>
                    </a:p>
                    <a:p>
                      <a:pPr algn="ctr"/>
                      <a:r>
                        <a:rPr lang="fr-FR" sz="1200" i="1" dirty="0"/>
                        <a:t>6600 135</a:t>
                      </a:r>
                    </a:p>
                    <a:p>
                      <a:pPr algn="ctr"/>
                      <a:r>
                        <a:rPr lang="fr-FR" sz="1200" i="1" dirty="0"/>
                        <a:t>/ 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i="1" dirty="0"/>
                        <a:t>Graphite naturel </a:t>
                      </a:r>
                    </a:p>
                    <a:p>
                      <a:pPr algn="ctr"/>
                      <a:r>
                        <a:rPr lang="fr-FR" sz="1200" i="1" dirty="0"/>
                        <a:t>6600 735</a:t>
                      </a:r>
                    </a:p>
                    <a:p>
                      <a:pPr algn="ctr"/>
                      <a:r>
                        <a:rPr lang="fr-FR" sz="1200" i="1" dirty="0"/>
                        <a:t>/ 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i="1" dirty="0"/>
                        <a:t>MoS2</a:t>
                      </a:r>
                    </a:p>
                    <a:p>
                      <a:pPr algn="ctr"/>
                      <a:r>
                        <a:rPr lang="fr-FR" sz="1200" i="1" dirty="0"/>
                        <a:t> / 1,7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i="1" dirty="0" err="1"/>
                        <a:t>Lubolid</a:t>
                      </a:r>
                      <a:r>
                        <a:rPr lang="fr-FR" sz="1200" i="1" dirty="0"/>
                        <a:t> </a:t>
                      </a:r>
                    </a:p>
                    <a:p>
                      <a:pPr algn="ctr"/>
                      <a:r>
                        <a:rPr lang="fr-FR" sz="1200" i="1" dirty="0"/>
                        <a:t> / 1,7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i="1" dirty="0"/>
                        <a:t>Carbonate Zinc</a:t>
                      </a:r>
                    </a:p>
                    <a:p>
                      <a:pPr algn="ctr"/>
                      <a:r>
                        <a:rPr lang="fr-FR" sz="1200" i="1" dirty="0"/>
                        <a:t> / 4,6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i="1" dirty="0"/>
                        <a:t>Manganèse</a:t>
                      </a:r>
                    </a:p>
                    <a:p>
                      <a:pPr algn="ctr"/>
                      <a:r>
                        <a:rPr lang="fr-FR" sz="1200" i="1" dirty="0"/>
                        <a:t> /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i="1" dirty="0"/>
                        <a:t>Résine phénolique</a:t>
                      </a:r>
                    </a:p>
                    <a:p>
                      <a:pPr algn="ctr"/>
                      <a:r>
                        <a:rPr lang="fr-FR" sz="1200" i="1" dirty="0"/>
                        <a:t> /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07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43</a:t>
                      </a:r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57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95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727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FB34C-ED73-0A22-0BF0-71E87022E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plein air, eau, sol, paysage&#10;&#10;Le contenu généré par l’IA peut être incorrect.">
            <a:extLst>
              <a:ext uri="{FF2B5EF4-FFF2-40B4-BE49-F238E27FC236}">
                <a16:creationId xmlns:a16="http://schemas.microsoft.com/office/drawing/2014/main" id="{6DC276E2-1F0A-333E-7E9F-0D32EC81F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97" y="3605271"/>
            <a:ext cx="4291584" cy="3218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7F958AA-DC2D-F081-2CB0-D607A39E2F90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50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BB72DD-2684-4709-A39D-9205F702A0A3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565 01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AB861D2-6B45-194E-3CCB-906EC84D228F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865DFFA-9D18-3043-3FD7-74D8D04097CF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851A370-FEB5-4093-94F3-72D47EC9E146}"/>
              </a:ext>
            </a:extLst>
          </p:cNvPr>
          <p:cNvSpPr txBox="1"/>
          <p:nvPr/>
        </p:nvSpPr>
        <p:spPr>
          <a:xfrm>
            <a:off x="7464940" y="366738"/>
            <a:ext cx="443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Réseau </a:t>
            </a:r>
            <a:r>
              <a:rPr lang="fr-FR" sz="1200"/>
              <a:t>de Cu</a:t>
            </a:r>
            <a:endParaRPr lang="fr-FR" sz="1200" dirty="0"/>
          </a:p>
        </p:txBody>
      </p:sp>
      <p:sp>
        <p:nvSpPr>
          <p:cNvPr id="23" name="Légende : flèche courbée 22">
            <a:extLst>
              <a:ext uri="{FF2B5EF4-FFF2-40B4-BE49-F238E27FC236}">
                <a16:creationId xmlns:a16="http://schemas.microsoft.com/office/drawing/2014/main" id="{107FE428-2E25-6DC4-70E3-1B69DCDA0209}"/>
              </a:ext>
            </a:extLst>
          </p:cNvPr>
          <p:cNvSpPr/>
          <p:nvPr/>
        </p:nvSpPr>
        <p:spPr>
          <a:xfrm>
            <a:off x="273292" y="5343191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229786"/>
              <a:gd name="adj6" fmla="val 246823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Cuivre</a:t>
            </a:r>
          </a:p>
        </p:txBody>
      </p:sp>
      <p:sp>
        <p:nvSpPr>
          <p:cNvPr id="17" name="Légende : flèche courbée 16">
            <a:extLst>
              <a:ext uri="{FF2B5EF4-FFF2-40B4-BE49-F238E27FC236}">
                <a16:creationId xmlns:a16="http://schemas.microsoft.com/office/drawing/2014/main" id="{CA11A337-BDCE-6393-5504-CB8E825074F6}"/>
              </a:ext>
            </a:extLst>
          </p:cNvPr>
          <p:cNvSpPr/>
          <p:nvPr/>
        </p:nvSpPr>
        <p:spPr>
          <a:xfrm>
            <a:off x="8412250" y="4668418"/>
            <a:ext cx="988859" cy="444381"/>
          </a:xfrm>
          <a:prstGeom prst="borderCallout2">
            <a:avLst>
              <a:gd name="adj1" fmla="val 43989"/>
              <a:gd name="adj2" fmla="val -2942"/>
              <a:gd name="adj3" fmla="val 43988"/>
              <a:gd name="adj4" fmla="val -28328"/>
              <a:gd name="adj5" fmla="val 173667"/>
              <a:gd name="adj6" fmla="val -215528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Manganèse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6FB7593-02AE-517D-A87E-1F3F780F3201}"/>
              </a:ext>
            </a:extLst>
          </p:cNvPr>
          <p:cNvCxnSpPr>
            <a:cxnSpLocks/>
          </p:cNvCxnSpPr>
          <p:nvPr/>
        </p:nvCxnSpPr>
        <p:spPr>
          <a:xfrm flipH="1" flipV="1">
            <a:off x="3556000" y="4359564"/>
            <a:ext cx="4584364" cy="49052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neige, plein air, sol, hiver&#10;&#10;Le contenu généré par l’IA peut être incorrect.">
            <a:extLst>
              <a:ext uri="{FF2B5EF4-FFF2-40B4-BE49-F238E27FC236}">
                <a16:creationId xmlns:a16="http://schemas.microsoft.com/office/drawing/2014/main" id="{389DA5F6-1545-9D85-1338-B2508C54B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97" y="311040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0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1294D-C1F8-E233-E6E2-FBACF59F8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720B01A-6540-8C63-2AC8-3DDE64D99B70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392147B-5CE9-0EE3-79A4-7FBDF598758E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Nuance 478 00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E7C8F6C-4A67-60AC-C3B9-4CED35C8A464}"/>
              </a:ext>
            </a:extLst>
          </p:cNvPr>
          <p:cNvSpPr txBox="1"/>
          <p:nvPr/>
        </p:nvSpPr>
        <p:spPr>
          <a:xfrm>
            <a:off x="444710" y="3141988"/>
            <a:ext cx="97356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/>
              <a:t>Commentaires</a:t>
            </a:r>
            <a:r>
              <a:rPr lang="fr-FR" sz="1400" dirty="0"/>
              <a:t> :</a:t>
            </a:r>
          </a:p>
          <a:p>
            <a:endParaRPr lang="fr-FR" sz="1400" dirty="0"/>
          </a:p>
          <a:p>
            <a:r>
              <a:rPr lang="fr-FR" sz="1400" dirty="0"/>
              <a:t>Examen réalisé sur coupe parallèle à la direction de compression. </a:t>
            </a:r>
          </a:p>
          <a:p>
            <a:r>
              <a:rPr lang="fr-FR" sz="1400" dirty="0"/>
              <a:t>Préparation et enrobage dans résine Epoxy.</a:t>
            </a:r>
          </a:p>
          <a:p>
            <a:r>
              <a:rPr lang="fr-FR" sz="1400" dirty="0"/>
              <a:t> 3 grossissements  : x 100 ( échelle 100 µm ) - x 200 ( échelle 100 µm )  - x 600 ( échelle 50 µm )</a:t>
            </a:r>
          </a:p>
          <a:p>
            <a:endParaRPr lang="fr-FR" sz="14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E656CDE-F54D-61EC-5440-87CDFDCA000E}"/>
              </a:ext>
            </a:extLst>
          </p:cNvPr>
          <p:cNvSpPr txBox="1"/>
          <p:nvPr/>
        </p:nvSpPr>
        <p:spPr>
          <a:xfrm>
            <a:off x="524479" y="702641"/>
            <a:ext cx="9735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Composition</a:t>
            </a:r>
            <a:r>
              <a:rPr lang="fr-FR" dirty="0"/>
              <a:t> : ( en % massique )</a:t>
            </a:r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49E1C9F5-39EB-B442-6374-4C4B9D738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327973"/>
              </p:ext>
            </p:extLst>
          </p:nvPr>
        </p:nvGraphicFramePr>
        <p:xfrm>
          <a:off x="505671" y="1164306"/>
          <a:ext cx="7720654" cy="180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1667">
                  <a:extLst>
                    <a:ext uri="{9D8B030D-6E8A-4147-A177-3AD203B41FA5}">
                      <a16:colId xmlns:a16="http://schemas.microsoft.com/office/drawing/2014/main" val="1219741422"/>
                    </a:ext>
                  </a:extLst>
                </a:gridCol>
                <a:gridCol w="3216297">
                  <a:extLst>
                    <a:ext uri="{9D8B030D-6E8A-4147-A177-3AD203B41FA5}">
                      <a16:colId xmlns:a16="http://schemas.microsoft.com/office/drawing/2014/main" val="1613951673"/>
                    </a:ext>
                  </a:extLst>
                </a:gridCol>
                <a:gridCol w="1515371">
                  <a:extLst>
                    <a:ext uri="{9D8B030D-6E8A-4147-A177-3AD203B41FA5}">
                      <a16:colId xmlns:a16="http://schemas.microsoft.com/office/drawing/2014/main" val="2129616728"/>
                    </a:ext>
                  </a:extLst>
                </a:gridCol>
                <a:gridCol w="1597319">
                  <a:extLst>
                    <a:ext uri="{9D8B030D-6E8A-4147-A177-3AD203B41FA5}">
                      <a16:colId xmlns:a16="http://schemas.microsoft.com/office/drawing/2014/main" val="2851692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Cuivre Electrolytique Léger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Black mix 033 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Abrasif</a:t>
                      </a:r>
                    </a:p>
                    <a:p>
                      <a:pPr algn="ctr"/>
                      <a:r>
                        <a:rPr lang="fr-FR" sz="1400" dirty="0" err="1"/>
                        <a:t>SiC</a:t>
                      </a:r>
                      <a:r>
                        <a:rPr lang="fr-FR" sz="1400" dirty="0"/>
                        <a:t> fin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Abrasif</a:t>
                      </a:r>
                    </a:p>
                    <a:p>
                      <a:pPr algn="ctr"/>
                      <a:r>
                        <a:rPr lang="fr-FR" sz="1400" dirty="0"/>
                        <a:t>Coke CBH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2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Graphite naturel </a:t>
                      </a:r>
                      <a:r>
                        <a:rPr lang="fr-FR" sz="1400" i="1" dirty="0" err="1"/>
                        <a:t>Micrograf</a:t>
                      </a:r>
                      <a:r>
                        <a:rPr lang="fr-FR" sz="1400" i="1" dirty="0"/>
                        <a:t> / 87</a:t>
                      </a:r>
                    </a:p>
                    <a:p>
                      <a:pPr algn="ctr"/>
                      <a:r>
                        <a:rPr lang="fr-FR" sz="1400" i="1" dirty="0"/>
                        <a:t>+ MoS2 / 6 + résine phénolique / 7</a:t>
                      </a:r>
                    </a:p>
                    <a:p>
                      <a:pPr algn="ctr"/>
                      <a:r>
                        <a:rPr lang="fr-FR" sz="1200" i="1" dirty="0"/>
                        <a:t>Sélection granulométrique 160 - 355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07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65,6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95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530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71C79-306B-5F2A-31D5-3B0BB7725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sol, plein air&#10;&#10;Le contenu généré par l’IA peut être incorrect.">
            <a:extLst>
              <a:ext uri="{FF2B5EF4-FFF2-40B4-BE49-F238E27FC236}">
                <a16:creationId xmlns:a16="http://schemas.microsoft.com/office/drawing/2014/main" id="{8923C17C-7C4C-6F96-F7DE-0CC16D900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97" y="3639312"/>
            <a:ext cx="4291584" cy="3218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E18F401-7EA5-D227-0374-10A4C1FE320E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50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6F383E-C55E-8E03-358F-4FEA97B667E5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478 00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06E1B5A-9565-48BF-8357-41C3A199BA9F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117989B-01E4-8619-C4A6-9A30F46F9D6A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A800AAB3-6F1F-A2F1-AEF3-1E9E8F6A411B}"/>
              </a:ext>
            </a:extLst>
          </p:cNvPr>
          <p:cNvSpPr txBox="1"/>
          <p:nvPr/>
        </p:nvSpPr>
        <p:spPr>
          <a:xfrm>
            <a:off x="7464940" y="366738"/>
            <a:ext cx="4432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Réseau de Cu électrolytique discontinu.</a:t>
            </a:r>
          </a:p>
          <a:p>
            <a:r>
              <a:rPr lang="fr-FR" sz="1200" dirty="0"/>
              <a:t>A proximité ou dans le réseau de Cu on retrouve le </a:t>
            </a:r>
            <a:r>
              <a:rPr lang="fr-FR" sz="1200" dirty="0" err="1"/>
              <a:t>SiC</a:t>
            </a:r>
            <a:r>
              <a:rPr lang="fr-FR" sz="1200" dirty="0"/>
              <a:t> ( grains anguleux durs )  et le coke, 2 composants fins &lt; 20µm.</a:t>
            </a:r>
          </a:p>
          <a:p>
            <a:r>
              <a:rPr lang="fr-FR" sz="1200" dirty="0"/>
              <a:t>Dans le primaire avec le graphite on retrouve le MoS2, constituant de structure proche du graphite, en paillettes en aiguilles de couleur grisâtre ( taille &lt; 100µm en majorité )</a:t>
            </a:r>
          </a:p>
          <a:p>
            <a:endParaRPr lang="fr-FR" sz="1200" dirty="0"/>
          </a:p>
        </p:txBody>
      </p:sp>
      <p:sp>
        <p:nvSpPr>
          <p:cNvPr id="23" name="Légende : flèche courbée 22">
            <a:extLst>
              <a:ext uri="{FF2B5EF4-FFF2-40B4-BE49-F238E27FC236}">
                <a16:creationId xmlns:a16="http://schemas.microsoft.com/office/drawing/2014/main" id="{8A4CC43E-D70A-29F0-4418-BC0B82202EEE}"/>
              </a:ext>
            </a:extLst>
          </p:cNvPr>
          <p:cNvSpPr/>
          <p:nvPr/>
        </p:nvSpPr>
        <p:spPr>
          <a:xfrm>
            <a:off x="273292" y="5343191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107156"/>
              <a:gd name="adj6" fmla="val 300997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Cuivre</a:t>
            </a:r>
          </a:p>
        </p:txBody>
      </p:sp>
      <p:sp>
        <p:nvSpPr>
          <p:cNvPr id="17" name="Légende : flèche courbée 16">
            <a:extLst>
              <a:ext uri="{FF2B5EF4-FFF2-40B4-BE49-F238E27FC236}">
                <a16:creationId xmlns:a16="http://schemas.microsoft.com/office/drawing/2014/main" id="{F3AD3FC3-3AC4-43AA-BD0E-D5E1F52C132F}"/>
              </a:ext>
            </a:extLst>
          </p:cNvPr>
          <p:cNvSpPr/>
          <p:nvPr/>
        </p:nvSpPr>
        <p:spPr>
          <a:xfrm>
            <a:off x="8412250" y="4668418"/>
            <a:ext cx="988859" cy="444381"/>
          </a:xfrm>
          <a:prstGeom prst="borderCallout2">
            <a:avLst>
              <a:gd name="adj1" fmla="val 43989"/>
              <a:gd name="adj2" fmla="val -2942"/>
              <a:gd name="adj3" fmla="val 43988"/>
              <a:gd name="adj4" fmla="val -28328"/>
              <a:gd name="adj5" fmla="val 148725"/>
              <a:gd name="adj6" fmla="val -224868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D61F15D-E2BA-4ED4-DFEE-451A4AEC1A31}"/>
              </a:ext>
            </a:extLst>
          </p:cNvPr>
          <p:cNvCxnSpPr>
            <a:cxnSpLocks/>
          </p:cNvCxnSpPr>
          <p:nvPr/>
        </p:nvCxnSpPr>
        <p:spPr>
          <a:xfrm flipH="1">
            <a:off x="4608945" y="4850090"/>
            <a:ext cx="3531419" cy="49310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sol, plein air, nature&#10;&#10;Le contenu généré par l’IA peut être incorrect.">
            <a:extLst>
              <a:ext uri="{FF2B5EF4-FFF2-40B4-BE49-F238E27FC236}">
                <a16:creationId xmlns:a16="http://schemas.microsoft.com/office/drawing/2014/main" id="{4E9BEECC-C286-AC9C-B9B1-CA7AF5597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97" y="288966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22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9DFEF-7FCB-7FF1-ADEC-AE27326E6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rte, capture d’écran, marron, nature&#10;&#10;Le contenu généré par l’IA peut être incorrect.">
            <a:extLst>
              <a:ext uri="{FF2B5EF4-FFF2-40B4-BE49-F238E27FC236}">
                <a16:creationId xmlns:a16="http://schemas.microsoft.com/office/drawing/2014/main" id="{4D9B98E9-2473-7334-F5B5-74ACF6FCD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08" y="3583198"/>
            <a:ext cx="4291584" cy="3218688"/>
          </a:xfrm>
          <a:prstGeom prst="rect">
            <a:avLst/>
          </a:prstGeom>
        </p:spPr>
      </p:pic>
      <p:pic>
        <p:nvPicPr>
          <p:cNvPr id="4" name="Image 3" descr="Une image contenant nature, sol&#10;&#10;Le contenu généré par l’IA peut être incorrect.">
            <a:extLst>
              <a:ext uri="{FF2B5EF4-FFF2-40B4-BE49-F238E27FC236}">
                <a16:creationId xmlns:a16="http://schemas.microsoft.com/office/drawing/2014/main" id="{E84CABE4-BC53-0968-E4D3-29438250A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25" y="240436"/>
            <a:ext cx="4291584" cy="3218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B6C5EB6-BD80-E799-0E3D-4799F3C32A07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61C75EF-E312-4B79-3849-D6A6A348A6AA}"/>
              </a:ext>
            </a:extLst>
          </p:cNvPr>
          <p:cNvSpPr txBox="1"/>
          <p:nvPr/>
        </p:nvSpPr>
        <p:spPr>
          <a:xfrm>
            <a:off x="2774568" y="34040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478 00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EB1EDA2-A9DC-A9A7-06CE-992A42B93E54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égende : flèche courbée 9">
            <a:extLst>
              <a:ext uri="{FF2B5EF4-FFF2-40B4-BE49-F238E27FC236}">
                <a16:creationId xmlns:a16="http://schemas.microsoft.com/office/drawing/2014/main" id="{BC3E6210-88C2-D566-E909-E9F0A2E68F36}"/>
              </a:ext>
            </a:extLst>
          </p:cNvPr>
          <p:cNvSpPr/>
          <p:nvPr/>
        </p:nvSpPr>
        <p:spPr>
          <a:xfrm>
            <a:off x="393625" y="1920383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186325"/>
              <a:gd name="adj6" fmla="val 304575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SiC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2" name="Légende : flèche courbée 11">
            <a:extLst>
              <a:ext uri="{FF2B5EF4-FFF2-40B4-BE49-F238E27FC236}">
                <a16:creationId xmlns:a16="http://schemas.microsoft.com/office/drawing/2014/main" id="{28F1784C-D939-0EED-D306-0B49E8EF630F}"/>
              </a:ext>
            </a:extLst>
          </p:cNvPr>
          <p:cNvSpPr/>
          <p:nvPr/>
        </p:nvSpPr>
        <p:spPr>
          <a:xfrm>
            <a:off x="393625" y="2640966"/>
            <a:ext cx="758517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28293"/>
              <a:gd name="adj6" fmla="val 380044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Cuivre</a:t>
            </a:r>
            <a:endParaRPr lang="fr-FR" sz="1200" dirty="0"/>
          </a:p>
        </p:txBody>
      </p:sp>
      <p:sp>
        <p:nvSpPr>
          <p:cNvPr id="14" name="Légende : flèche courbée 13">
            <a:extLst>
              <a:ext uri="{FF2B5EF4-FFF2-40B4-BE49-F238E27FC236}">
                <a16:creationId xmlns:a16="http://schemas.microsoft.com/office/drawing/2014/main" id="{CBA2E11C-D1EE-E2F2-2E8D-4611021A0CB6}"/>
              </a:ext>
            </a:extLst>
          </p:cNvPr>
          <p:cNvSpPr/>
          <p:nvPr/>
        </p:nvSpPr>
        <p:spPr>
          <a:xfrm>
            <a:off x="1075437" y="5986146"/>
            <a:ext cx="1846213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53710"/>
              <a:gd name="adj6" fmla="val 253312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Paillette de graphite naturel</a:t>
            </a:r>
            <a:endParaRPr lang="fr-FR" sz="1200" dirty="0"/>
          </a:p>
        </p:txBody>
      </p:sp>
      <p:sp>
        <p:nvSpPr>
          <p:cNvPr id="19" name="Légende : flèche courbée 18">
            <a:extLst>
              <a:ext uri="{FF2B5EF4-FFF2-40B4-BE49-F238E27FC236}">
                <a16:creationId xmlns:a16="http://schemas.microsoft.com/office/drawing/2014/main" id="{5AF1F5DD-0FC5-6CC6-4C0A-932BAD7FA8BE}"/>
              </a:ext>
            </a:extLst>
          </p:cNvPr>
          <p:cNvSpPr/>
          <p:nvPr/>
        </p:nvSpPr>
        <p:spPr>
          <a:xfrm>
            <a:off x="1570182" y="5383992"/>
            <a:ext cx="963076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114164"/>
              <a:gd name="adj6" fmla="val 304815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SiC</a:t>
            </a:r>
            <a:endParaRPr lang="fr-FR" sz="1200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16345D1-1F9C-F18A-9879-397314C1A319}"/>
              </a:ext>
            </a:extLst>
          </p:cNvPr>
          <p:cNvCxnSpPr>
            <a:cxnSpLocks/>
          </p:cNvCxnSpPr>
          <p:nvPr/>
        </p:nvCxnSpPr>
        <p:spPr>
          <a:xfrm>
            <a:off x="1496002" y="2165304"/>
            <a:ext cx="2074512" cy="1345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égende : flèche courbée 25">
            <a:extLst>
              <a:ext uri="{FF2B5EF4-FFF2-40B4-BE49-F238E27FC236}">
                <a16:creationId xmlns:a16="http://schemas.microsoft.com/office/drawing/2014/main" id="{1EA8F099-ED98-F8A0-E609-3BB239918A4D}"/>
              </a:ext>
            </a:extLst>
          </p:cNvPr>
          <p:cNvSpPr/>
          <p:nvPr/>
        </p:nvSpPr>
        <p:spPr>
          <a:xfrm>
            <a:off x="8741418" y="4048856"/>
            <a:ext cx="2019860" cy="444381"/>
          </a:xfrm>
          <a:prstGeom prst="borderCallout2">
            <a:avLst>
              <a:gd name="adj1" fmla="val 56460"/>
              <a:gd name="adj2" fmla="val -3026"/>
              <a:gd name="adj3" fmla="val 54380"/>
              <a:gd name="adj4" fmla="val -10733"/>
              <a:gd name="adj5" fmla="val 305502"/>
              <a:gd name="adj6" fmla="val -130182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Coke CBH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B0DF9744-7930-9999-614B-4AB461043B92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2533258" y="5148420"/>
            <a:ext cx="2650330" cy="4577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égende : flèche courbée 17">
            <a:extLst>
              <a:ext uri="{FF2B5EF4-FFF2-40B4-BE49-F238E27FC236}">
                <a16:creationId xmlns:a16="http://schemas.microsoft.com/office/drawing/2014/main" id="{F7104BAF-EAE7-5C98-BC0E-9ADFF513558C}"/>
              </a:ext>
            </a:extLst>
          </p:cNvPr>
          <p:cNvSpPr/>
          <p:nvPr/>
        </p:nvSpPr>
        <p:spPr>
          <a:xfrm>
            <a:off x="7805215" y="782237"/>
            <a:ext cx="2019860" cy="444381"/>
          </a:xfrm>
          <a:prstGeom prst="borderCallout2">
            <a:avLst>
              <a:gd name="adj1" fmla="val 56460"/>
              <a:gd name="adj2" fmla="val -3026"/>
              <a:gd name="adj3" fmla="val 54380"/>
              <a:gd name="adj4" fmla="val -10733"/>
              <a:gd name="adj5" fmla="val 126753"/>
              <a:gd name="adj6" fmla="val -194658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  <p:sp>
        <p:nvSpPr>
          <p:cNvPr id="20" name="Légende : flèche courbée 19">
            <a:extLst>
              <a:ext uri="{FF2B5EF4-FFF2-40B4-BE49-F238E27FC236}">
                <a16:creationId xmlns:a16="http://schemas.microsoft.com/office/drawing/2014/main" id="{C14F1897-8FF0-03C8-BEC5-A17E5107269B}"/>
              </a:ext>
            </a:extLst>
          </p:cNvPr>
          <p:cNvSpPr/>
          <p:nvPr/>
        </p:nvSpPr>
        <p:spPr>
          <a:xfrm>
            <a:off x="9270350" y="4813070"/>
            <a:ext cx="2019860" cy="444381"/>
          </a:xfrm>
          <a:prstGeom prst="borderCallout2">
            <a:avLst>
              <a:gd name="adj1" fmla="val 56460"/>
              <a:gd name="adj2" fmla="val -3026"/>
              <a:gd name="adj3" fmla="val 54380"/>
              <a:gd name="adj4" fmla="val -10733"/>
              <a:gd name="adj5" fmla="val 110125"/>
              <a:gd name="adj6" fmla="val -83082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</p:spTree>
    <p:extLst>
      <p:ext uri="{BB962C8B-B14F-4D97-AF65-F5344CB8AC3E}">
        <p14:creationId xmlns:p14="http://schemas.microsoft.com/office/powerpoint/2010/main" val="3366769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126DF-5BF4-CC45-BCA0-40A39BA4A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9D80FC4-90FC-CAE3-F2E7-525186A9E1F0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D37991-4ABE-3F20-7C72-FE95B4109D18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Nuance 523 07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0282C37-AD36-A58F-24B1-152D8DDFC10C}"/>
              </a:ext>
            </a:extLst>
          </p:cNvPr>
          <p:cNvSpPr txBox="1"/>
          <p:nvPr/>
        </p:nvSpPr>
        <p:spPr>
          <a:xfrm>
            <a:off x="505671" y="3188170"/>
            <a:ext cx="97356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/>
              <a:t>Commentaires</a:t>
            </a:r>
            <a:r>
              <a:rPr lang="fr-FR" sz="1400" dirty="0"/>
              <a:t> :</a:t>
            </a:r>
          </a:p>
          <a:p>
            <a:endParaRPr lang="fr-FR" sz="1400" dirty="0"/>
          </a:p>
          <a:p>
            <a:r>
              <a:rPr lang="fr-FR" sz="1400" dirty="0"/>
              <a:t>Examen réalisé sur coupe parallèle à la direction de compression. </a:t>
            </a:r>
          </a:p>
          <a:p>
            <a:r>
              <a:rPr lang="fr-FR" sz="1400" dirty="0"/>
              <a:t>Préparation et enrobage dans résine Epoxy.</a:t>
            </a:r>
          </a:p>
          <a:p>
            <a:r>
              <a:rPr lang="fr-FR" sz="1400" dirty="0"/>
              <a:t> 3 grossissements  : x 50 ( échelle 500 µm ) - x 200 ( échelle 100 µm )  - x 600 ( échelle 50 µm )</a:t>
            </a:r>
          </a:p>
          <a:p>
            <a:endParaRPr lang="fr-FR" sz="14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EF9687F-1B59-E2D5-8FE7-08DC3B2CC341}"/>
              </a:ext>
            </a:extLst>
          </p:cNvPr>
          <p:cNvSpPr txBox="1"/>
          <p:nvPr/>
        </p:nvSpPr>
        <p:spPr>
          <a:xfrm>
            <a:off x="524479" y="702641"/>
            <a:ext cx="9735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Composition</a:t>
            </a:r>
            <a:r>
              <a:rPr lang="fr-FR" dirty="0"/>
              <a:t> : ( en % massique )</a:t>
            </a:r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49CE5C8A-2499-8D97-BA0B-B61ACA700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74445"/>
              </p:ext>
            </p:extLst>
          </p:nvPr>
        </p:nvGraphicFramePr>
        <p:xfrm>
          <a:off x="607220" y="1310128"/>
          <a:ext cx="10476000" cy="177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121974142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2111308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0032558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61395167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12961672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8516920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9603500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6455435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18841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Cuivre Electrolytique</a:t>
                      </a:r>
                    </a:p>
                    <a:p>
                      <a:pPr algn="ctr"/>
                      <a:r>
                        <a:rPr lang="fr-FR" sz="1400" dirty="0"/>
                        <a:t> moyen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Cuivre </a:t>
                      </a:r>
                    </a:p>
                    <a:p>
                      <a:pPr algn="ctr"/>
                      <a:r>
                        <a:rPr lang="fr-FR" sz="1400" dirty="0"/>
                        <a:t>argenté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MoS2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Abrasif</a:t>
                      </a:r>
                    </a:p>
                    <a:p>
                      <a:pPr algn="ctr"/>
                      <a:r>
                        <a:rPr lang="fr-FR" sz="1400" dirty="0" err="1"/>
                        <a:t>SiC</a:t>
                      </a:r>
                      <a:r>
                        <a:rPr lang="fr-FR" sz="1400" dirty="0"/>
                        <a:t> fin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Abrasif Coke CBH</a:t>
                      </a:r>
                    </a:p>
                    <a:p>
                      <a:pPr algn="ctr"/>
                      <a:endParaRPr lang="fr-FR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Black mix 049 91</a:t>
                      </a:r>
                    </a:p>
                    <a:p>
                      <a:pPr algn="ctr"/>
                      <a:r>
                        <a:rPr lang="fr-FR" sz="1400" dirty="0"/>
                        <a:t>Sélection 0 -630µm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2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i="1" dirty="0"/>
                        <a:t>Graphite KS75</a:t>
                      </a:r>
                    </a:p>
                    <a:p>
                      <a:pPr algn="ctr"/>
                      <a:r>
                        <a:rPr lang="fr-FR" sz="1200" i="1" dirty="0"/>
                        <a:t> /  36,23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i="1" dirty="0"/>
                        <a:t>Graphite SFG 75</a:t>
                      </a:r>
                    </a:p>
                    <a:p>
                      <a:pPr algn="ctr"/>
                      <a:r>
                        <a:rPr lang="fr-FR" sz="1200" i="1" dirty="0"/>
                        <a:t> / 36,23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i="1" dirty="0"/>
                        <a:t>Graphite Sonora</a:t>
                      </a:r>
                    </a:p>
                    <a:p>
                      <a:pPr algn="ctr"/>
                      <a:r>
                        <a:rPr lang="fr-FR" sz="1200" i="1" dirty="0"/>
                        <a:t> /  3,64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i="1" dirty="0"/>
                        <a:t>Résine phénolique</a:t>
                      </a:r>
                    </a:p>
                    <a:p>
                      <a:pPr algn="ctr"/>
                      <a:r>
                        <a:rPr lang="fr-FR" sz="1200" i="1" dirty="0"/>
                        <a:t>/  23,9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07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0,3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48,6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95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550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33E13-EEA7-39FE-5964-F6262CD79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sol, plein air, marron, nature&#10;&#10;Le contenu généré par l’IA peut être incorrect.">
            <a:extLst>
              <a:ext uri="{FF2B5EF4-FFF2-40B4-BE49-F238E27FC236}">
                <a16:creationId xmlns:a16="http://schemas.microsoft.com/office/drawing/2014/main" id="{D77EA5F5-FAE0-B21F-86B7-120AACA7A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97" y="3639312"/>
            <a:ext cx="4291584" cy="3218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470DFE0-842E-E776-7FA0-B9EB240B1D7F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50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9FA25B4-04B1-B902-5658-FD7C6B159D43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523 07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AF149C6-2227-746A-B5F4-1532A8B5E57E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955D412-3E17-3AD8-011E-17CAE3AA0D5F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C8AFA557-F1CE-6E0B-6AA4-FF773D2CC980}"/>
              </a:ext>
            </a:extLst>
          </p:cNvPr>
          <p:cNvSpPr txBox="1"/>
          <p:nvPr/>
        </p:nvSpPr>
        <p:spPr>
          <a:xfrm>
            <a:off x="7464940" y="366738"/>
            <a:ext cx="4432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Réseau de Cu électrolytique discontinu.</a:t>
            </a:r>
          </a:p>
          <a:p>
            <a:r>
              <a:rPr lang="fr-FR" sz="1200" dirty="0"/>
              <a:t>Mélange de gros amas et amas plus fins de black mix, à relier à la sélection granulométrique 0 – 630 µm ( taille maxi des plus gros amas jusque 800 à 900µm )</a:t>
            </a:r>
          </a:p>
          <a:p>
            <a:endParaRPr lang="fr-FR" sz="1200" dirty="0"/>
          </a:p>
        </p:txBody>
      </p:sp>
      <p:sp>
        <p:nvSpPr>
          <p:cNvPr id="23" name="Légende : flèche courbée 22">
            <a:extLst>
              <a:ext uri="{FF2B5EF4-FFF2-40B4-BE49-F238E27FC236}">
                <a16:creationId xmlns:a16="http://schemas.microsoft.com/office/drawing/2014/main" id="{47836975-7301-A333-D8E4-39F0A975FCA6}"/>
              </a:ext>
            </a:extLst>
          </p:cNvPr>
          <p:cNvSpPr/>
          <p:nvPr/>
        </p:nvSpPr>
        <p:spPr>
          <a:xfrm>
            <a:off x="273292" y="5343191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925"/>
              <a:gd name="adj6" fmla="val 285118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Cuivre</a:t>
            </a:r>
          </a:p>
        </p:txBody>
      </p:sp>
      <p:sp>
        <p:nvSpPr>
          <p:cNvPr id="17" name="Légende : flèche courbée 16">
            <a:extLst>
              <a:ext uri="{FF2B5EF4-FFF2-40B4-BE49-F238E27FC236}">
                <a16:creationId xmlns:a16="http://schemas.microsoft.com/office/drawing/2014/main" id="{241C1C98-23B4-65B7-3D51-205DFB6EBE44}"/>
              </a:ext>
            </a:extLst>
          </p:cNvPr>
          <p:cNvSpPr/>
          <p:nvPr/>
        </p:nvSpPr>
        <p:spPr>
          <a:xfrm>
            <a:off x="8412250" y="4668418"/>
            <a:ext cx="988859" cy="444381"/>
          </a:xfrm>
          <a:prstGeom prst="borderCallout2">
            <a:avLst>
              <a:gd name="adj1" fmla="val 43989"/>
              <a:gd name="adj2" fmla="val -2942"/>
              <a:gd name="adj3" fmla="val 43988"/>
              <a:gd name="adj4" fmla="val -28328"/>
              <a:gd name="adj5" fmla="val 213158"/>
              <a:gd name="adj6" fmla="val -230472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  <p:pic>
        <p:nvPicPr>
          <p:cNvPr id="4" name="Image 3" descr="Une image contenant sol&#10;&#10;Le contenu généré par l’IA peut être incorrect.">
            <a:extLst>
              <a:ext uri="{FF2B5EF4-FFF2-40B4-BE49-F238E27FC236}">
                <a16:creationId xmlns:a16="http://schemas.microsoft.com/office/drawing/2014/main" id="{B02BF97C-6BDF-4DDE-ECD1-2A30F0F6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97" y="254925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48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9DE2D9B-EC89-98DB-9243-4005A3963412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8B5E56-350D-6A63-0CF2-62F81F701079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Nuance 477 00 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B67D6D-AB1D-9912-7925-95CA37C9ECC0}"/>
              </a:ext>
            </a:extLst>
          </p:cNvPr>
          <p:cNvSpPr txBox="1"/>
          <p:nvPr/>
        </p:nvSpPr>
        <p:spPr>
          <a:xfrm>
            <a:off x="453420" y="2742546"/>
            <a:ext cx="973560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sz="1400" dirty="0"/>
              <a:t>Bloc de pilotage comprimé à 4 T/cm²</a:t>
            </a:r>
          </a:p>
          <a:p>
            <a:r>
              <a:rPr lang="fr-FR" sz="1400" dirty="0"/>
              <a:t>Examen réalisé sur coupe parallèle à la direction de compression. </a:t>
            </a:r>
          </a:p>
          <a:p>
            <a:r>
              <a:rPr lang="fr-FR" sz="1400" dirty="0"/>
              <a:t>Préparation et enrobage dans résine Epoxy.</a:t>
            </a:r>
          </a:p>
          <a:p>
            <a:r>
              <a:rPr lang="fr-FR" sz="1400" dirty="0"/>
              <a:t> 3 grossissements  : x 50 ( échelle 500 µm ) - x 200 ( échelle 100 µm )  - x 600 ( échelle 50 µm )</a:t>
            </a:r>
          </a:p>
          <a:p>
            <a:endParaRPr lang="fr-FR" sz="1400" dirty="0"/>
          </a:p>
          <a:p>
            <a:r>
              <a:rPr lang="fr-FR" sz="1400" dirty="0"/>
              <a:t>Réseau de cuivre électrolytique discontinu.</a:t>
            </a:r>
          </a:p>
          <a:p>
            <a:r>
              <a:rPr lang="fr-FR" sz="1400" dirty="0"/>
              <a:t>Black mix en amas ± arrondis et allongés, &lt; 350µm de taille en majorité, maxi 450µm.</a:t>
            </a:r>
          </a:p>
          <a:p>
            <a:r>
              <a:rPr lang="fr-FR" sz="1400" dirty="0"/>
              <a:t>Grains abrasifs vitreux, anguleux Feldspath jusque 70µm.  Fe2O3 , grains grisâtres &lt; 10µm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F3FD59-872F-60C4-99D2-BDC9B4CC6C49}"/>
              </a:ext>
            </a:extLst>
          </p:cNvPr>
          <p:cNvSpPr txBox="1"/>
          <p:nvPr/>
        </p:nvSpPr>
        <p:spPr>
          <a:xfrm>
            <a:off x="524479" y="702641"/>
            <a:ext cx="9735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Composition</a:t>
            </a:r>
            <a:r>
              <a:rPr lang="fr-FR" dirty="0"/>
              <a:t> : ( en % massique )</a:t>
            </a:r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4E9EC099-AF6D-D939-95C9-7F9D091F6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095060"/>
              </p:ext>
            </p:extLst>
          </p:nvPr>
        </p:nvGraphicFramePr>
        <p:xfrm>
          <a:off x="505671" y="1164306"/>
          <a:ext cx="10658718" cy="122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746">
                  <a:extLst>
                    <a:ext uri="{9D8B030D-6E8A-4147-A177-3AD203B41FA5}">
                      <a16:colId xmlns:a16="http://schemas.microsoft.com/office/drawing/2014/main" val="1219741422"/>
                    </a:ext>
                  </a:extLst>
                </a:gridCol>
                <a:gridCol w="4546066">
                  <a:extLst>
                    <a:ext uri="{9D8B030D-6E8A-4147-A177-3AD203B41FA5}">
                      <a16:colId xmlns:a16="http://schemas.microsoft.com/office/drawing/2014/main" val="2539143930"/>
                    </a:ext>
                  </a:extLst>
                </a:gridCol>
                <a:gridCol w="3552906">
                  <a:extLst>
                    <a:ext uri="{9D8B030D-6E8A-4147-A177-3AD203B41FA5}">
                      <a16:colId xmlns:a16="http://schemas.microsoft.com/office/drawing/2014/main" val="2851692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Cuivre Electrolytique Léger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Black mix 033 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Mélange abrasif 4042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2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Graphite naturel </a:t>
                      </a:r>
                      <a:r>
                        <a:rPr lang="fr-FR" sz="1400" i="1" dirty="0" err="1"/>
                        <a:t>Micrograf</a:t>
                      </a:r>
                      <a:r>
                        <a:rPr lang="fr-FR" sz="1400" i="1" dirty="0"/>
                        <a:t> / 76+ résine phénolique / 24</a:t>
                      </a:r>
                    </a:p>
                    <a:p>
                      <a:pPr algn="ctr"/>
                      <a:r>
                        <a:rPr lang="fr-FR" sz="1200" i="1" dirty="0"/>
                        <a:t>Sélection granulométrique 150 – 350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i="1" dirty="0"/>
                        <a:t>SiO2 / 50 + Feldspath / 25 + Fe2O3 /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07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67,5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95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152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5E3DD-4A03-F45E-F2B2-90924DECB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rte, capture d’écran, Terre, nature&#10;&#10;Le contenu généré par l’IA peut être incorrect.">
            <a:extLst>
              <a:ext uri="{FF2B5EF4-FFF2-40B4-BE49-F238E27FC236}">
                <a16:creationId xmlns:a16="http://schemas.microsoft.com/office/drawing/2014/main" id="{B21E97BC-EB11-AB93-C996-38B2D0C38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14" y="3615967"/>
            <a:ext cx="4291584" cy="3218688"/>
          </a:xfrm>
          <a:prstGeom prst="rect">
            <a:avLst/>
          </a:prstGeom>
        </p:spPr>
      </p:pic>
      <p:pic>
        <p:nvPicPr>
          <p:cNvPr id="6" name="Image 5" descr="Une image contenant carte, sol&#10;&#10;Le contenu généré par l’IA peut être incorrect.">
            <a:extLst>
              <a:ext uri="{FF2B5EF4-FFF2-40B4-BE49-F238E27FC236}">
                <a16:creationId xmlns:a16="http://schemas.microsoft.com/office/drawing/2014/main" id="{4E620479-0410-59B3-EDB1-64C660929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568" y="241502"/>
            <a:ext cx="4291584" cy="3218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829775D-D654-A30F-B295-FD0C0A08D915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3CA337-3001-A3CE-5EEF-9EAF927CBE72}"/>
              </a:ext>
            </a:extLst>
          </p:cNvPr>
          <p:cNvSpPr txBox="1"/>
          <p:nvPr/>
        </p:nvSpPr>
        <p:spPr>
          <a:xfrm>
            <a:off x="2774568" y="34040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523 07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4F3141E-2840-04E2-CB18-2DBD2157FB74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égende : flèche courbée 9">
            <a:extLst>
              <a:ext uri="{FF2B5EF4-FFF2-40B4-BE49-F238E27FC236}">
                <a16:creationId xmlns:a16="http://schemas.microsoft.com/office/drawing/2014/main" id="{5DB79F73-0D77-319F-1A58-105905BC6BB0}"/>
              </a:ext>
            </a:extLst>
          </p:cNvPr>
          <p:cNvSpPr/>
          <p:nvPr/>
        </p:nvSpPr>
        <p:spPr>
          <a:xfrm>
            <a:off x="393625" y="1920383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182168"/>
              <a:gd name="adj6" fmla="val 440011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SiC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2" name="Légende : flèche courbée 11">
            <a:extLst>
              <a:ext uri="{FF2B5EF4-FFF2-40B4-BE49-F238E27FC236}">
                <a16:creationId xmlns:a16="http://schemas.microsoft.com/office/drawing/2014/main" id="{25510662-4015-CAEB-A196-5D94F4344BEB}"/>
              </a:ext>
            </a:extLst>
          </p:cNvPr>
          <p:cNvSpPr/>
          <p:nvPr/>
        </p:nvSpPr>
        <p:spPr>
          <a:xfrm>
            <a:off x="393625" y="2640966"/>
            <a:ext cx="758517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103118"/>
              <a:gd name="adj6" fmla="val 353255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Cuivre</a:t>
            </a:r>
            <a:endParaRPr lang="fr-FR" sz="1200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AAED3E8-5034-D471-6A75-1C031129F680}"/>
              </a:ext>
            </a:extLst>
          </p:cNvPr>
          <p:cNvCxnSpPr>
            <a:cxnSpLocks/>
          </p:cNvCxnSpPr>
          <p:nvPr/>
        </p:nvCxnSpPr>
        <p:spPr>
          <a:xfrm>
            <a:off x="1496002" y="2165304"/>
            <a:ext cx="3888798" cy="3715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égende : flèche courbée 25">
            <a:extLst>
              <a:ext uri="{FF2B5EF4-FFF2-40B4-BE49-F238E27FC236}">
                <a16:creationId xmlns:a16="http://schemas.microsoft.com/office/drawing/2014/main" id="{A356A158-2A62-DF2F-5E4A-FDA3A0796821}"/>
              </a:ext>
            </a:extLst>
          </p:cNvPr>
          <p:cNvSpPr/>
          <p:nvPr/>
        </p:nvSpPr>
        <p:spPr>
          <a:xfrm>
            <a:off x="486072" y="4740366"/>
            <a:ext cx="2019860" cy="444381"/>
          </a:xfrm>
          <a:prstGeom prst="borderCallout2">
            <a:avLst>
              <a:gd name="adj1" fmla="val 58539"/>
              <a:gd name="adj2" fmla="val 98947"/>
              <a:gd name="adj3" fmla="val 62694"/>
              <a:gd name="adj4" fmla="val 115476"/>
              <a:gd name="adj5" fmla="val 278481"/>
              <a:gd name="adj6" fmla="val 207289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Coke CBH</a:t>
            </a:r>
          </a:p>
        </p:txBody>
      </p:sp>
      <p:sp>
        <p:nvSpPr>
          <p:cNvPr id="18" name="Légende : flèche courbée 17">
            <a:extLst>
              <a:ext uri="{FF2B5EF4-FFF2-40B4-BE49-F238E27FC236}">
                <a16:creationId xmlns:a16="http://schemas.microsoft.com/office/drawing/2014/main" id="{173A69C7-EB34-4E4B-59EB-32BE0505D888}"/>
              </a:ext>
            </a:extLst>
          </p:cNvPr>
          <p:cNvSpPr/>
          <p:nvPr/>
        </p:nvSpPr>
        <p:spPr>
          <a:xfrm>
            <a:off x="7805215" y="782237"/>
            <a:ext cx="2019860" cy="444381"/>
          </a:xfrm>
          <a:prstGeom prst="borderCallout2">
            <a:avLst>
              <a:gd name="adj1" fmla="val 56460"/>
              <a:gd name="adj2" fmla="val -3026"/>
              <a:gd name="adj3" fmla="val 54380"/>
              <a:gd name="adj4" fmla="val -10733"/>
              <a:gd name="adj5" fmla="val 353307"/>
              <a:gd name="adj6" fmla="val -76681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  <p:sp>
        <p:nvSpPr>
          <p:cNvPr id="20" name="Légende : flèche courbée 19">
            <a:extLst>
              <a:ext uri="{FF2B5EF4-FFF2-40B4-BE49-F238E27FC236}">
                <a16:creationId xmlns:a16="http://schemas.microsoft.com/office/drawing/2014/main" id="{8B8716EB-2D12-BF7A-E1D2-D304FC11F483}"/>
              </a:ext>
            </a:extLst>
          </p:cNvPr>
          <p:cNvSpPr/>
          <p:nvPr/>
        </p:nvSpPr>
        <p:spPr>
          <a:xfrm>
            <a:off x="9270350" y="4813070"/>
            <a:ext cx="2019860" cy="444381"/>
          </a:xfrm>
          <a:prstGeom prst="borderCallout2">
            <a:avLst>
              <a:gd name="adj1" fmla="val 56460"/>
              <a:gd name="adj2" fmla="val -3026"/>
              <a:gd name="adj3" fmla="val 54380"/>
              <a:gd name="adj4" fmla="val -10733"/>
              <a:gd name="adj5" fmla="val 197421"/>
              <a:gd name="adj6" fmla="val -120579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4F1A024-0ED2-1D19-E26E-0FF39683B8E8}"/>
              </a:ext>
            </a:extLst>
          </p:cNvPr>
          <p:cNvCxnSpPr>
            <a:cxnSpLocks/>
          </p:cNvCxnSpPr>
          <p:nvPr/>
        </p:nvCxnSpPr>
        <p:spPr>
          <a:xfrm>
            <a:off x="2787209" y="5012415"/>
            <a:ext cx="3576646" cy="3020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253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1215F-678F-3B78-56EC-B54D330F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rte, capture d’écran, marron, nature&#10;&#10;Le contenu généré par l’IA peut être incorrect.">
            <a:extLst>
              <a:ext uri="{FF2B5EF4-FFF2-40B4-BE49-F238E27FC236}">
                <a16:creationId xmlns:a16="http://schemas.microsoft.com/office/drawing/2014/main" id="{6F5C25D1-A98D-A85A-AB79-012F1B80D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499" y="1007622"/>
            <a:ext cx="5462016" cy="409651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774C0E9-AD59-D4ED-B1EB-52FEEA1EF5C8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57FF12F-FF45-D98D-9BD0-0831FDE41E20}"/>
              </a:ext>
            </a:extLst>
          </p:cNvPr>
          <p:cNvSpPr txBox="1"/>
          <p:nvPr/>
        </p:nvSpPr>
        <p:spPr>
          <a:xfrm>
            <a:off x="2774568" y="34040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523 07</a:t>
            </a:r>
          </a:p>
        </p:txBody>
      </p:sp>
      <p:sp>
        <p:nvSpPr>
          <p:cNvPr id="10" name="Légende : flèche courbée 9">
            <a:extLst>
              <a:ext uri="{FF2B5EF4-FFF2-40B4-BE49-F238E27FC236}">
                <a16:creationId xmlns:a16="http://schemas.microsoft.com/office/drawing/2014/main" id="{13014864-EFA7-DF68-AAFC-1DB4D512CD81}"/>
              </a:ext>
            </a:extLst>
          </p:cNvPr>
          <p:cNvSpPr/>
          <p:nvPr/>
        </p:nvSpPr>
        <p:spPr>
          <a:xfrm>
            <a:off x="8839488" y="1060383"/>
            <a:ext cx="1860047" cy="1506308"/>
          </a:xfrm>
          <a:prstGeom prst="borderCallout2">
            <a:avLst>
              <a:gd name="adj1" fmla="val 48146"/>
              <a:gd name="adj2" fmla="val 1728"/>
              <a:gd name="adj3" fmla="val 48145"/>
              <a:gd name="adj4" fmla="val -31131"/>
              <a:gd name="adj5" fmla="val 128510"/>
              <a:gd name="adj6" fmla="val -225664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Cuivre argenté de forme lamellaire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Faible couche argent en surface des paillettes visible que sur certains grains</a:t>
            </a:r>
          </a:p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2" name="Légende : flèche courbée 11">
            <a:extLst>
              <a:ext uri="{FF2B5EF4-FFF2-40B4-BE49-F238E27FC236}">
                <a16:creationId xmlns:a16="http://schemas.microsoft.com/office/drawing/2014/main" id="{BF64058E-038A-602B-8F75-51316434D28A}"/>
              </a:ext>
            </a:extLst>
          </p:cNvPr>
          <p:cNvSpPr/>
          <p:nvPr/>
        </p:nvSpPr>
        <p:spPr>
          <a:xfrm>
            <a:off x="474577" y="3694565"/>
            <a:ext cx="1815813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194571"/>
              <a:gd name="adj6" fmla="val 247962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Cuivre Electrolytique</a:t>
            </a:r>
            <a:endParaRPr lang="fr-FR" sz="1200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B715477-B778-F402-00B3-D8CC46477C3B}"/>
              </a:ext>
            </a:extLst>
          </p:cNvPr>
          <p:cNvCxnSpPr>
            <a:cxnSpLocks/>
          </p:cNvCxnSpPr>
          <p:nvPr/>
        </p:nvCxnSpPr>
        <p:spPr>
          <a:xfrm flipV="1">
            <a:off x="2576657" y="2244436"/>
            <a:ext cx="2632652" cy="16723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8920A3D-564A-70AB-CB80-55B8E6525345}"/>
              </a:ext>
            </a:extLst>
          </p:cNvPr>
          <p:cNvCxnSpPr>
            <a:cxnSpLocks/>
          </p:cNvCxnSpPr>
          <p:nvPr/>
        </p:nvCxnSpPr>
        <p:spPr>
          <a:xfrm flipH="1">
            <a:off x="5477164" y="1813537"/>
            <a:ext cx="2852351" cy="17978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B9128B4-5E5F-9B69-3C91-C53DB88B5E68}"/>
              </a:ext>
            </a:extLst>
          </p:cNvPr>
          <p:cNvCxnSpPr>
            <a:cxnSpLocks/>
          </p:cNvCxnSpPr>
          <p:nvPr/>
        </p:nvCxnSpPr>
        <p:spPr>
          <a:xfrm flipH="1">
            <a:off x="7213600" y="1813537"/>
            <a:ext cx="1115915" cy="14007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839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7621-FDC9-693C-9506-7AA481594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rte, art&#10;&#10;Le contenu généré par l’IA peut être incorrect.">
            <a:extLst>
              <a:ext uri="{FF2B5EF4-FFF2-40B4-BE49-F238E27FC236}">
                <a16:creationId xmlns:a16="http://schemas.microsoft.com/office/drawing/2014/main" id="{4BB9EA9B-E4B0-F7C1-ACE2-6DF068392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08" y="3605272"/>
            <a:ext cx="4291584" cy="3218688"/>
          </a:xfrm>
          <a:prstGeom prst="rect">
            <a:avLst/>
          </a:prstGeom>
        </p:spPr>
      </p:pic>
      <p:pic>
        <p:nvPicPr>
          <p:cNvPr id="6" name="Image 5" descr="Une image contenant carte, Terre, barrière de corail&#10;&#10;Le contenu généré par l’IA peut être incorrect.">
            <a:extLst>
              <a:ext uri="{FF2B5EF4-FFF2-40B4-BE49-F238E27FC236}">
                <a16:creationId xmlns:a16="http://schemas.microsoft.com/office/drawing/2014/main" id="{3E7F9348-EB8C-3E88-9CEF-AB4CFFE81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609" y="311039"/>
            <a:ext cx="4291584" cy="3218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1BEDFC6-A847-C507-DB00-8673ACFA6843}"/>
              </a:ext>
            </a:extLst>
          </p:cNvPr>
          <p:cNvSpPr txBox="1"/>
          <p:nvPr/>
        </p:nvSpPr>
        <p:spPr>
          <a:xfrm>
            <a:off x="309771" y="700164"/>
            <a:ext cx="2365387" cy="720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Lumière polarisée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Lumière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E4F0EF1-6B8D-CD4B-0D5F-B906984DB168}"/>
              </a:ext>
            </a:extLst>
          </p:cNvPr>
          <p:cNvSpPr txBox="1"/>
          <p:nvPr/>
        </p:nvSpPr>
        <p:spPr>
          <a:xfrm>
            <a:off x="2774568" y="34040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523 07</a:t>
            </a:r>
          </a:p>
        </p:txBody>
      </p:sp>
      <p:sp>
        <p:nvSpPr>
          <p:cNvPr id="10" name="Légende : flèche courbée 9">
            <a:extLst>
              <a:ext uri="{FF2B5EF4-FFF2-40B4-BE49-F238E27FC236}">
                <a16:creationId xmlns:a16="http://schemas.microsoft.com/office/drawing/2014/main" id="{B3BE331F-A2E2-4EA8-53FA-D89F2A8FFE70}"/>
              </a:ext>
            </a:extLst>
          </p:cNvPr>
          <p:cNvSpPr/>
          <p:nvPr/>
        </p:nvSpPr>
        <p:spPr>
          <a:xfrm>
            <a:off x="9984797" y="5120672"/>
            <a:ext cx="1860047" cy="530964"/>
          </a:xfrm>
          <a:prstGeom prst="borderCallout2">
            <a:avLst>
              <a:gd name="adj1" fmla="val 48146"/>
              <a:gd name="adj2" fmla="val 1728"/>
              <a:gd name="adj3" fmla="val 48145"/>
              <a:gd name="adj4" fmla="val -31131"/>
              <a:gd name="adj5" fmla="val 126057"/>
              <a:gd name="adj6" fmla="val -138268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Graphite Sonora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( naturel amorphe )</a:t>
            </a:r>
          </a:p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2" name="Légende : flèche courbée 11">
            <a:extLst>
              <a:ext uri="{FF2B5EF4-FFF2-40B4-BE49-F238E27FC236}">
                <a16:creationId xmlns:a16="http://schemas.microsoft.com/office/drawing/2014/main" id="{40C0A74B-3A59-7DDD-1A1C-AFCD71FD8FCF}"/>
              </a:ext>
            </a:extLst>
          </p:cNvPr>
          <p:cNvSpPr/>
          <p:nvPr/>
        </p:nvSpPr>
        <p:spPr>
          <a:xfrm>
            <a:off x="654888" y="1505547"/>
            <a:ext cx="1815813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194571"/>
              <a:gd name="adj6" fmla="val 197095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Graphite artificiel KS75</a:t>
            </a:r>
            <a:endParaRPr lang="fr-FR" sz="1200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2A90BEF-3444-61AA-181D-45940366F5A4}"/>
              </a:ext>
            </a:extLst>
          </p:cNvPr>
          <p:cNvCxnSpPr>
            <a:cxnSpLocks/>
          </p:cNvCxnSpPr>
          <p:nvPr/>
        </p:nvCxnSpPr>
        <p:spPr>
          <a:xfrm flipV="1">
            <a:off x="2675158" y="1589131"/>
            <a:ext cx="2561860" cy="1386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égende : flèche courbée 14">
            <a:extLst>
              <a:ext uri="{FF2B5EF4-FFF2-40B4-BE49-F238E27FC236}">
                <a16:creationId xmlns:a16="http://schemas.microsoft.com/office/drawing/2014/main" id="{6602F064-A43D-3EC9-792A-25B5103D0C67}"/>
              </a:ext>
            </a:extLst>
          </p:cNvPr>
          <p:cNvSpPr/>
          <p:nvPr/>
        </p:nvSpPr>
        <p:spPr>
          <a:xfrm>
            <a:off x="1492464" y="4676291"/>
            <a:ext cx="1815813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54846"/>
              <a:gd name="adj6" fmla="val 219476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Graphite artificiel KS75</a:t>
            </a:r>
            <a:endParaRPr lang="fr-FR" sz="1200" dirty="0"/>
          </a:p>
        </p:txBody>
      </p:sp>
      <p:sp>
        <p:nvSpPr>
          <p:cNvPr id="17" name="Légende : flèche courbée 16">
            <a:extLst>
              <a:ext uri="{FF2B5EF4-FFF2-40B4-BE49-F238E27FC236}">
                <a16:creationId xmlns:a16="http://schemas.microsoft.com/office/drawing/2014/main" id="{E1296ABA-EEB7-BBD7-8029-441B45436D75}"/>
              </a:ext>
            </a:extLst>
          </p:cNvPr>
          <p:cNvSpPr/>
          <p:nvPr/>
        </p:nvSpPr>
        <p:spPr>
          <a:xfrm>
            <a:off x="9324397" y="3795254"/>
            <a:ext cx="1860047" cy="530964"/>
          </a:xfrm>
          <a:prstGeom prst="borderCallout2">
            <a:avLst>
              <a:gd name="adj1" fmla="val 48146"/>
              <a:gd name="adj2" fmla="val 1728"/>
              <a:gd name="adj3" fmla="val 48145"/>
              <a:gd name="adj4" fmla="val -31131"/>
              <a:gd name="adj5" fmla="val 296532"/>
              <a:gd name="adj6" fmla="val -162103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Graphite artificiel SFG 75</a:t>
            </a:r>
          </a:p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6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8A9AB-7D09-99A8-3D81-2B03D0ED5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53DBBD2-F6D8-F893-1827-FA72C8159F49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50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E31060-AF8A-5D69-7DAA-5DD412F65543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477 00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5394501-9B14-901E-3B33-75F420188117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8C63478-90EB-8D87-961D-6ABB335F70A6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 descr="Une image contenant plein air, eau, sol, nature&#10;&#10;Le contenu généré par l’IA peut être incorrect.">
            <a:extLst>
              <a:ext uri="{FF2B5EF4-FFF2-40B4-BE49-F238E27FC236}">
                <a16:creationId xmlns:a16="http://schemas.microsoft.com/office/drawing/2014/main" id="{0C768179-445E-1507-20E3-BA68CB0C1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08" y="311040"/>
            <a:ext cx="4291584" cy="3218688"/>
          </a:xfrm>
          <a:prstGeom prst="rect">
            <a:avLst/>
          </a:prstGeom>
        </p:spPr>
      </p:pic>
      <p:pic>
        <p:nvPicPr>
          <p:cNvPr id="15" name="Image 14" descr="Une image contenant montagne, nature&#10;&#10;Le contenu généré par l’IA peut être incorrect.">
            <a:extLst>
              <a:ext uri="{FF2B5EF4-FFF2-40B4-BE49-F238E27FC236}">
                <a16:creationId xmlns:a16="http://schemas.microsoft.com/office/drawing/2014/main" id="{07D51A73-16E2-3398-42EB-32B33FEFD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06" y="3583197"/>
            <a:ext cx="4291584" cy="3218688"/>
          </a:xfrm>
          <a:prstGeom prst="rect">
            <a:avLst/>
          </a:prstGeom>
        </p:spPr>
      </p:pic>
      <p:pic>
        <p:nvPicPr>
          <p:cNvPr id="17" name="Image 16" descr="Une image contenant neige, nature, montagne, plein air&#10;&#10;Le contenu généré par l’IA peut être incorrect.">
            <a:extLst>
              <a:ext uri="{FF2B5EF4-FFF2-40B4-BE49-F238E27FC236}">
                <a16:creationId xmlns:a16="http://schemas.microsoft.com/office/drawing/2014/main" id="{65EB7DDA-834D-5D5B-5CC6-DAF8935FF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08" y="3639312"/>
            <a:ext cx="4291584" cy="321868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5CD9B3D1-0C98-4072-F58E-4993B0F39CC3}"/>
              </a:ext>
            </a:extLst>
          </p:cNvPr>
          <p:cNvSpPr txBox="1"/>
          <p:nvPr/>
        </p:nvSpPr>
        <p:spPr>
          <a:xfrm>
            <a:off x="7141029" y="311040"/>
            <a:ext cx="4432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 de Cu apparaît blanc et discontinu.</a:t>
            </a:r>
          </a:p>
          <a:p>
            <a:r>
              <a:rPr lang="fr-FR" sz="1200" dirty="0"/>
              <a:t>Les grains abrasifs se retrouvent à proximité ou dans le réseau de Cu .</a:t>
            </a:r>
          </a:p>
          <a:p>
            <a:r>
              <a:rPr lang="fr-FR" sz="1200" dirty="0"/>
              <a:t>Principalement grains anguleux à l’aspect vitreux ( ici Feldspath , mais pourrait être autre composant genre Silice ).</a:t>
            </a:r>
          </a:p>
          <a:p>
            <a:r>
              <a:rPr lang="fr-FR" sz="1200" dirty="0"/>
              <a:t>Les amas composés de graphite et résine ( liant ) sous forme d’amas ± arrondis et allongés.</a:t>
            </a:r>
          </a:p>
          <a:p>
            <a:r>
              <a:rPr lang="fr-FR" sz="1200" dirty="0"/>
              <a:t>Paillettes individuelles de graphite visibles dans les amas avec autour une phase </a:t>
            </a:r>
            <a:r>
              <a:rPr lang="fr-FR" sz="1200" dirty="0" err="1"/>
              <a:t>amaorphe</a:t>
            </a:r>
            <a:r>
              <a:rPr lang="fr-FR" sz="1200" dirty="0"/>
              <a:t> correspondant à la résine ( liant ).</a:t>
            </a:r>
          </a:p>
        </p:txBody>
      </p:sp>
      <p:sp>
        <p:nvSpPr>
          <p:cNvPr id="20" name="Légende : flèche courbée 19">
            <a:extLst>
              <a:ext uri="{FF2B5EF4-FFF2-40B4-BE49-F238E27FC236}">
                <a16:creationId xmlns:a16="http://schemas.microsoft.com/office/drawing/2014/main" id="{BED2D56D-E0B4-B76B-FED9-2AF690B42920}"/>
              </a:ext>
            </a:extLst>
          </p:cNvPr>
          <p:cNvSpPr/>
          <p:nvPr/>
        </p:nvSpPr>
        <p:spPr>
          <a:xfrm>
            <a:off x="7550332" y="2857157"/>
            <a:ext cx="758517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286915"/>
              <a:gd name="adj6" fmla="val 193877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Cuivre</a:t>
            </a:r>
            <a:endParaRPr lang="fr-FR" sz="1200" dirty="0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0716A73-C389-318B-5C3E-9BDEDEF4F96E}"/>
              </a:ext>
            </a:extLst>
          </p:cNvPr>
          <p:cNvCxnSpPr>
            <a:stCxn id="20" idx="0"/>
          </p:cNvCxnSpPr>
          <p:nvPr/>
        </p:nvCxnSpPr>
        <p:spPr>
          <a:xfrm>
            <a:off x="8308849" y="3079348"/>
            <a:ext cx="826442" cy="291214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égende : flèche courbée 22">
            <a:extLst>
              <a:ext uri="{FF2B5EF4-FFF2-40B4-BE49-F238E27FC236}">
                <a16:creationId xmlns:a16="http://schemas.microsoft.com/office/drawing/2014/main" id="{F67E059A-A155-3A8B-08D1-9E3933D0A038}"/>
              </a:ext>
            </a:extLst>
          </p:cNvPr>
          <p:cNvSpPr/>
          <p:nvPr/>
        </p:nvSpPr>
        <p:spPr>
          <a:xfrm>
            <a:off x="376209" y="4890609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353545"/>
              <a:gd name="adj6" fmla="val 283705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Abrasif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( Feldspath )</a:t>
            </a:r>
            <a:endParaRPr lang="fr-FR" sz="1200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A471D5C-906D-6888-57A7-5E0472092D6F}"/>
              </a:ext>
            </a:extLst>
          </p:cNvPr>
          <p:cNvCxnSpPr>
            <a:cxnSpLocks/>
          </p:cNvCxnSpPr>
          <p:nvPr/>
        </p:nvCxnSpPr>
        <p:spPr>
          <a:xfrm>
            <a:off x="1540982" y="5112799"/>
            <a:ext cx="4476641" cy="52164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2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0721B-D7AB-DF41-BBFB-5FF5D1AB8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capture d’écran, tissu&#10;&#10;Le contenu généré par l’IA peut être incorrect.">
            <a:extLst>
              <a:ext uri="{FF2B5EF4-FFF2-40B4-BE49-F238E27FC236}">
                <a16:creationId xmlns:a16="http://schemas.microsoft.com/office/drawing/2014/main" id="{CE4A9FAE-BDB8-43C3-FCBC-87A4EDCE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650" y="3583198"/>
            <a:ext cx="4062409" cy="30784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BECC7C4-53BE-8B33-99E6-39B62EF6EF21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F106082-7D10-6E2C-4FF8-76AA9931CE94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477 00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AFB20F2-94AD-C6B5-4681-ADF0B1F32726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carte, eau&#10;&#10;Le contenu généré par l’IA peut être incorrect.">
            <a:extLst>
              <a:ext uri="{FF2B5EF4-FFF2-40B4-BE49-F238E27FC236}">
                <a16:creationId xmlns:a16="http://schemas.microsoft.com/office/drawing/2014/main" id="{D41E4A75-F0F0-3157-671B-73D680326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93" y="311039"/>
            <a:ext cx="4291584" cy="3218688"/>
          </a:xfrm>
          <a:prstGeom prst="rect">
            <a:avLst/>
          </a:prstGeom>
        </p:spPr>
      </p:pic>
      <p:pic>
        <p:nvPicPr>
          <p:cNvPr id="8" name="Image 7" descr="Une image contenant car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D7C7226-B5CE-915E-9DBD-BEAE3A2EB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75" y="311040"/>
            <a:ext cx="4291584" cy="3218688"/>
          </a:xfrm>
          <a:prstGeom prst="rect">
            <a:avLst/>
          </a:prstGeom>
        </p:spPr>
      </p:pic>
      <p:sp>
        <p:nvSpPr>
          <p:cNvPr id="9" name="Légende : flèche courbée 8">
            <a:extLst>
              <a:ext uri="{FF2B5EF4-FFF2-40B4-BE49-F238E27FC236}">
                <a16:creationId xmlns:a16="http://schemas.microsoft.com/office/drawing/2014/main" id="{8EBD00A8-EFA4-802D-9DE0-0BC376D9E32F}"/>
              </a:ext>
            </a:extLst>
          </p:cNvPr>
          <p:cNvSpPr/>
          <p:nvPr/>
        </p:nvSpPr>
        <p:spPr>
          <a:xfrm>
            <a:off x="393626" y="1031162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16475"/>
              <a:gd name="adj6" fmla="val 355039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Abrasif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( Feldspath )</a:t>
            </a:r>
            <a:endParaRPr lang="fr-FR" sz="1200" dirty="0"/>
          </a:p>
        </p:txBody>
      </p:sp>
      <p:sp>
        <p:nvSpPr>
          <p:cNvPr id="10" name="Légende : flèche courbée 9">
            <a:extLst>
              <a:ext uri="{FF2B5EF4-FFF2-40B4-BE49-F238E27FC236}">
                <a16:creationId xmlns:a16="http://schemas.microsoft.com/office/drawing/2014/main" id="{3E76258B-F312-F8FB-9282-88C8E2E0C978}"/>
              </a:ext>
            </a:extLst>
          </p:cNvPr>
          <p:cNvSpPr/>
          <p:nvPr/>
        </p:nvSpPr>
        <p:spPr>
          <a:xfrm>
            <a:off x="393625" y="1920383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79551"/>
              <a:gd name="adj6" fmla="val 286347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Fe2O3</a:t>
            </a:r>
            <a:endParaRPr lang="fr-FR" sz="1200" dirty="0"/>
          </a:p>
        </p:txBody>
      </p:sp>
      <p:sp>
        <p:nvSpPr>
          <p:cNvPr id="12" name="Légende : flèche courbée 11">
            <a:extLst>
              <a:ext uri="{FF2B5EF4-FFF2-40B4-BE49-F238E27FC236}">
                <a16:creationId xmlns:a16="http://schemas.microsoft.com/office/drawing/2014/main" id="{B34FBE30-DAFF-F3D2-E141-D1F59392C71B}"/>
              </a:ext>
            </a:extLst>
          </p:cNvPr>
          <p:cNvSpPr/>
          <p:nvPr/>
        </p:nvSpPr>
        <p:spPr>
          <a:xfrm>
            <a:off x="393625" y="2640966"/>
            <a:ext cx="758517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65468"/>
              <a:gd name="adj6" fmla="val 428090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Cuivre</a:t>
            </a:r>
            <a:endParaRPr lang="fr-FR" sz="1200" dirty="0"/>
          </a:p>
        </p:txBody>
      </p:sp>
      <p:sp>
        <p:nvSpPr>
          <p:cNvPr id="14" name="Légende : flèche courbée 13">
            <a:extLst>
              <a:ext uri="{FF2B5EF4-FFF2-40B4-BE49-F238E27FC236}">
                <a16:creationId xmlns:a16="http://schemas.microsoft.com/office/drawing/2014/main" id="{919E6630-C18D-7214-46E1-FDF82372B5D6}"/>
              </a:ext>
            </a:extLst>
          </p:cNvPr>
          <p:cNvSpPr/>
          <p:nvPr/>
        </p:nvSpPr>
        <p:spPr>
          <a:xfrm>
            <a:off x="4032069" y="6114962"/>
            <a:ext cx="1846213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173616"/>
              <a:gd name="adj6" fmla="val 223124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Paillette de graphite naturel</a:t>
            </a:r>
            <a:endParaRPr lang="fr-FR" sz="1200" dirty="0"/>
          </a:p>
        </p:txBody>
      </p:sp>
      <p:sp>
        <p:nvSpPr>
          <p:cNvPr id="19" name="Légende : flèche courbée 18">
            <a:extLst>
              <a:ext uri="{FF2B5EF4-FFF2-40B4-BE49-F238E27FC236}">
                <a16:creationId xmlns:a16="http://schemas.microsoft.com/office/drawing/2014/main" id="{EA99C88C-D97B-A1F9-F1A1-B9E2BD80483F}"/>
              </a:ext>
            </a:extLst>
          </p:cNvPr>
          <p:cNvSpPr/>
          <p:nvPr/>
        </p:nvSpPr>
        <p:spPr>
          <a:xfrm>
            <a:off x="3570514" y="5388455"/>
            <a:ext cx="2307767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120704"/>
              <a:gd name="adj6" fmla="val 215577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Liant ( résine phénolique )</a:t>
            </a:r>
            <a:endParaRPr lang="fr-FR" sz="12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9D75885-F19A-3B4C-EEB8-996B6148E316}"/>
              </a:ext>
            </a:extLst>
          </p:cNvPr>
          <p:cNvSpPr txBox="1"/>
          <p:nvPr/>
        </p:nvSpPr>
        <p:spPr>
          <a:xfrm>
            <a:off x="7193280" y="383177"/>
            <a:ext cx="226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Détail du black mix</a:t>
            </a:r>
          </a:p>
        </p:txBody>
      </p:sp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8C052E0C-A437-E940-6505-90ACA4FE882F}"/>
              </a:ext>
            </a:extLst>
          </p:cNvPr>
          <p:cNvSpPr/>
          <p:nvPr/>
        </p:nvSpPr>
        <p:spPr>
          <a:xfrm>
            <a:off x="9457509" y="2838997"/>
            <a:ext cx="104502" cy="10101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39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3053C-6BD6-40E1-7B51-877F59503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D7B5512-AFDC-923D-8251-1844E1F19338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2EF77A-2390-E95D-3B2C-53B62B0F1C58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Nuance 377 A19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D565E9-E660-2C68-2317-675E90B665BF}"/>
              </a:ext>
            </a:extLst>
          </p:cNvPr>
          <p:cNvSpPr txBox="1"/>
          <p:nvPr/>
        </p:nvSpPr>
        <p:spPr>
          <a:xfrm>
            <a:off x="444710" y="3141988"/>
            <a:ext cx="973560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/>
              <a:t>Commentaires</a:t>
            </a:r>
            <a:r>
              <a:rPr lang="fr-FR" sz="1400" dirty="0"/>
              <a:t> :</a:t>
            </a:r>
          </a:p>
          <a:p>
            <a:endParaRPr lang="fr-FR" sz="1400" dirty="0"/>
          </a:p>
          <a:p>
            <a:r>
              <a:rPr lang="fr-FR" sz="1400" dirty="0"/>
              <a:t>Bloc de pilotage comprimé à 4 T/cm²</a:t>
            </a:r>
          </a:p>
          <a:p>
            <a:r>
              <a:rPr lang="fr-FR" sz="1400" dirty="0"/>
              <a:t>Examen réalisé sur coupe parallèle à la direction de compression. </a:t>
            </a:r>
          </a:p>
          <a:p>
            <a:r>
              <a:rPr lang="fr-FR" sz="1400" dirty="0"/>
              <a:t>Préparation et enrobage dans résine Epoxy.</a:t>
            </a:r>
          </a:p>
          <a:p>
            <a:r>
              <a:rPr lang="fr-FR" sz="1400" dirty="0"/>
              <a:t> 3 grossissements  : x 50 ( échelle 500 µm ) - x 200 ( échelle 100 µm )  - x 600 ( échelle 50 µm )</a:t>
            </a:r>
          </a:p>
          <a:p>
            <a:endParaRPr lang="fr-FR" sz="1400" dirty="0"/>
          </a:p>
          <a:p>
            <a:r>
              <a:rPr lang="fr-FR" sz="1400" dirty="0"/>
              <a:t>Réseau de cuivre électrolytique discontinu.</a:t>
            </a:r>
          </a:p>
          <a:p>
            <a:r>
              <a:rPr lang="fr-FR" sz="1400" dirty="0"/>
              <a:t>Black mix en amas ± arrondis et allongés, jusque 700µm de taille maxi.</a:t>
            </a:r>
          </a:p>
          <a:p>
            <a:r>
              <a:rPr lang="fr-FR" sz="1400" dirty="0"/>
              <a:t>Distribution granulométrique variable liée à la sélection 0 – 500µm.</a:t>
            </a:r>
            <a:br>
              <a:rPr lang="fr-FR" sz="1400" dirty="0"/>
            </a:br>
            <a:r>
              <a:rPr lang="fr-FR" sz="1400" dirty="0"/>
              <a:t>WS6 dans le black mix difficilement détectable au + fort grossissement x 600 ( grains ou paillettes &lt; 10 µm majorité )</a:t>
            </a:r>
          </a:p>
          <a:p>
            <a:r>
              <a:rPr lang="fr-FR" sz="1400" dirty="0"/>
              <a:t>Fibre de carbone ≤ 16µm de diamètre et jusque 140µm longueur ( forme variable, allongée ou ovoïde en fonction de l’orientation et de la coupe , ou mcx de fibres 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9496293-C3EB-29B2-3DC2-2F1683DEC07C}"/>
              </a:ext>
            </a:extLst>
          </p:cNvPr>
          <p:cNvSpPr txBox="1"/>
          <p:nvPr/>
        </p:nvSpPr>
        <p:spPr>
          <a:xfrm>
            <a:off x="524479" y="702641"/>
            <a:ext cx="9735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Composition</a:t>
            </a:r>
            <a:r>
              <a:rPr lang="fr-FR" dirty="0"/>
              <a:t> : ( en % massique )</a:t>
            </a:r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2106FBED-A748-6FD1-7379-12121F739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012035"/>
              </p:ext>
            </p:extLst>
          </p:nvPr>
        </p:nvGraphicFramePr>
        <p:xfrm>
          <a:off x="505671" y="1164306"/>
          <a:ext cx="10751394" cy="180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1219741422"/>
                    </a:ext>
                  </a:extLst>
                </a:gridCol>
                <a:gridCol w="3744000">
                  <a:extLst>
                    <a:ext uri="{9D8B030D-6E8A-4147-A177-3AD203B41FA5}">
                      <a16:colId xmlns:a16="http://schemas.microsoft.com/office/drawing/2014/main" val="1613951673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519287842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129616728"/>
                    </a:ext>
                  </a:extLst>
                </a:gridCol>
                <a:gridCol w="1859394">
                  <a:extLst>
                    <a:ext uri="{9D8B030D-6E8A-4147-A177-3AD203B41FA5}">
                      <a16:colId xmlns:a16="http://schemas.microsoft.com/office/drawing/2014/main" val="2851692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Cuivre Electrolytique Moyen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Black mix 034 D17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Fibre de carbone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Carbonate Zinc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 </a:t>
                      </a:r>
                      <a:r>
                        <a:rPr lang="fr-FR" sz="1400" dirty="0" err="1"/>
                        <a:t>Therm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2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Graphite naturel </a:t>
                      </a:r>
                      <a:r>
                        <a:rPr lang="fr-FR" sz="1400" i="1" dirty="0" err="1"/>
                        <a:t>Micrograf</a:t>
                      </a:r>
                      <a:r>
                        <a:rPr lang="fr-FR" sz="1400" i="1" dirty="0"/>
                        <a:t> / 71</a:t>
                      </a:r>
                    </a:p>
                    <a:p>
                      <a:pPr algn="ctr"/>
                      <a:r>
                        <a:rPr lang="fr-FR" sz="1400" i="1" dirty="0"/>
                        <a:t>+ WS6 / 4 + résine phénolique / 25</a:t>
                      </a:r>
                    </a:p>
                    <a:p>
                      <a:pPr algn="ctr"/>
                      <a:r>
                        <a:rPr lang="fr-FR" sz="1200" i="1" dirty="0"/>
                        <a:t>Sélection granulométrique 0 – 500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07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95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003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3DB21-A11A-2D04-AE7C-F559630DE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plein air, sol, nature&#10;&#10;Le contenu généré par l’IA peut être incorrect.">
            <a:extLst>
              <a:ext uri="{FF2B5EF4-FFF2-40B4-BE49-F238E27FC236}">
                <a16:creationId xmlns:a16="http://schemas.microsoft.com/office/drawing/2014/main" id="{7EB8CB0E-618F-E521-FA0E-D194E76B8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10" y="3605271"/>
            <a:ext cx="4291584" cy="3218688"/>
          </a:xfrm>
          <a:prstGeom prst="rect">
            <a:avLst/>
          </a:prstGeom>
        </p:spPr>
      </p:pic>
      <p:pic>
        <p:nvPicPr>
          <p:cNvPr id="10" name="Image 9" descr="Une image contenant capture d’écran, grotte&#10;&#10;Le contenu généré par l’IA peut être incorrect.">
            <a:extLst>
              <a:ext uri="{FF2B5EF4-FFF2-40B4-BE49-F238E27FC236}">
                <a16:creationId xmlns:a16="http://schemas.microsoft.com/office/drawing/2014/main" id="{B7C640A1-A8D4-A9E7-F25E-B8B3B995B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037" y="3605271"/>
            <a:ext cx="4291584" cy="3218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58B0F92-BB15-179D-5C2C-28F0804A8983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50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6109B51-2245-CCAA-0319-9635CBF5172B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377 A19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D9ED01-3762-F21E-92A9-E6C133A819DA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2B216D5-B9B8-6EBA-5E32-9F230AD0C059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2E115860-48FD-FB33-A273-8A2A2AA5270F}"/>
              </a:ext>
            </a:extLst>
          </p:cNvPr>
          <p:cNvSpPr txBox="1"/>
          <p:nvPr/>
        </p:nvSpPr>
        <p:spPr>
          <a:xfrm>
            <a:off x="6824037" y="384428"/>
            <a:ext cx="44326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 de Cu apparaît blanc et discontinu.</a:t>
            </a:r>
          </a:p>
          <a:p>
            <a:r>
              <a:rPr lang="fr-FR" sz="1200" dirty="0"/>
              <a:t>La fibre de carbone apparaît sous forme de fibre de diamètre inférieur à 16 µm.</a:t>
            </a:r>
          </a:p>
          <a:p>
            <a:endParaRPr lang="fr-FR" sz="1200" dirty="0"/>
          </a:p>
          <a:p>
            <a:r>
              <a:rPr lang="fr-FR" sz="1200" dirty="0"/>
              <a:t>Le C </a:t>
            </a:r>
            <a:r>
              <a:rPr lang="fr-FR" sz="1200" dirty="0" err="1"/>
              <a:t>therm</a:t>
            </a:r>
            <a:r>
              <a:rPr lang="fr-FR" sz="1200" dirty="0"/>
              <a:t> n’est pas détectable ( structure proche du graphite )</a:t>
            </a:r>
          </a:p>
          <a:p>
            <a:r>
              <a:rPr lang="fr-FR" sz="1200" dirty="0"/>
              <a:t>Idem pour le Zinc issu du carbonate de Zinc et le WS6 dans le black mix.</a:t>
            </a:r>
          </a:p>
          <a:p>
            <a:r>
              <a:rPr lang="fr-FR" sz="1200" dirty="0"/>
              <a:t>Ces composants ne peuvent être identifiés que si on connaît la formulation.</a:t>
            </a:r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20" name="Légende : flèche courbée 19">
            <a:extLst>
              <a:ext uri="{FF2B5EF4-FFF2-40B4-BE49-F238E27FC236}">
                <a16:creationId xmlns:a16="http://schemas.microsoft.com/office/drawing/2014/main" id="{E1EAAA83-88E8-A42B-8BF4-37329845F607}"/>
              </a:ext>
            </a:extLst>
          </p:cNvPr>
          <p:cNvSpPr/>
          <p:nvPr/>
        </p:nvSpPr>
        <p:spPr>
          <a:xfrm>
            <a:off x="7550332" y="2857157"/>
            <a:ext cx="758517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527959"/>
              <a:gd name="adj6" fmla="val 196173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Fibre carbone</a:t>
            </a:r>
            <a:endParaRPr lang="fr-FR" sz="1200" dirty="0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628FE581-E064-B177-5D8A-7FC1D2F9EBE1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8308849" y="3079348"/>
            <a:ext cx="338762" cy="164069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égende : flèche courbée 22">
            <a:extLst>
              <a:ext uri="{FF2B5EF4-FFF2-40B4-BE49-F238E27FC236}">
                <a16:creationId xmlns:a16="http://schemas.microsoft.com/office/drawing/2014/main" id="{EE35F72B-1E35-88C8-672E-D2CCC886ECEE}"/>
              </a:ext>
            </a:extLst>
          </p:cNvPr>
          <p:cNvSpPr/>
          <p:nvPr/>
        </p:nvSpPr>
        <p:spPr>
          <a:xfrm>
            <a:off x="376209" y="4890609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132098"/>
              <a:gd name="adj6" fmla="val 429896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Cuivre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041F8B5-2C82-765D-A315-2EE6174374D4}"/>
              </a:ext>
            </a:extLst>
          </p:cNvPr>
          <p:cNvCxnSpPr>
            <a:cxnSpLocks/>
          </p:cNvCxnSpPr>
          <p:nvPr/>
        </p:nvCxnSpPr>
        <p:spPr>
          <a:xfrm flipV="1">
            <a:off x="1540982" y="4275909"/>
            <a:ext cx="3083269" cy="83689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plein air, sol, nature, oiseau&#10;&#10;Le contenu généré par l’IA peut être incorrect.">
            <a:extLst>
              <a:ext uri="{FF2B5EF4-FFF2-40B4-BE49-F238E27FC236}">
                <a16:creationId xmlns:a16="http://schemas.microsoft.com/office/drawing/2014/main" id="{47E9AF12-3A50-B3E3-D099-0A0AF46826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10" y="311040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46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0A77B-4E9A-3E7D-9DFC-E208B2D91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 descr="Une image contenant marron, sol&#10;&#10;Le contenu généré par l’IA peut être incorrect.">
            <a:extLst>
              <a:ext uri="{FF2B5EF4-FFF2-40B4-BE49-F238E27FC236}">
                <a16:creationId xmlns:a16="http://schemas.microsoft.com/office/drawing/2014/main" id="{20BE24EC-D27E-E73D-3A02-5464F8979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285" y="3611450"/>
            <a:ext cx="4278903" cy="3215361"/>
          </a:xfrm>
          <a:prstGeom prst="rect">
            <a:avLst/>
          </a:prstGeom>
        </p:spPr>
      </p:pic>
      <p:pic>
        <p:nvPicPr>
          <p:cNvPr id="13" name="Image 12" descr="Une image contenant eau, carte, nature&#10;&#10;Le contenu généré par l’IA peut être incorrect.">
            <a:extLst>
              <a:ext uri="{FF2B5EF4-FFF2-40B4-BE49-F238E27FC236}">
                <a16:creationId xmlns:a16="http://schemas.microsoft.com/office/drawing/2014/main" id="{7215CD1D-F0AA-52E3-301B-01DBEB231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06" y="311039"/>
            <a:ext cx="4291584" cy="3218688"/>
          </a:xfrm>
          <a:prstGeom prst="rect">
            <a:avLst/>
          </a:prstGeom>
        </p:spPr>
      </p:pic>
      <p:pic>
        <p:nvPicPr>
          <p:cNvPr id="6" name="Image 5" descr="Une image contenant carte, capture d’écran, nature&#10;&#10;Le contenu généré par l’IA peut être incorrect.">
            <a:extLst>
              <a:ext uri="{FF2B5EF4-FFF2-40B4-BE49-F238E27FC236}">
                <a16:creationId xmlns:a16="http://schemas.microsoft.com/office/drawing/2014/main" id="{DA08CB09-2427-8F84-CF06-1CD512BD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79" y="298657"/>
            <a:ext cx="4291584" cy="3218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1B0F555-3E7B-2483-43C0-62CBB7458600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600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298D321-4602-A23C-7EFF-794E6B0FCAED}"/>
              </a:ext>
            </a:extLst>
          </p:cNvPr>
          <p:cNvSpPr txBox="1"/>
          <p:nvPr/>
        </p:nvSpPr>
        <p:spPr>
          <a:xfrm>
            <a:off x="2774568" y="34040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337 A19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3C0F58D-1355-1D6F-9890-9A10E1D855A5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égende : flèche courbée 9">
            <a:extLst>
              <a:ext uri="{FF2B5EF4-FFF2-40B4-BE49-F238E27FC236}">
                <a16:creationId xmlns:a16="http://schemas.microsoft.com/office/drawing/2014/main" id="{5CF2E12E-BF53-14EE-4CD9-A9119EA5B263}"/>
              </a:ext>
            </a:extLst>
          </p:cNvPr>
          <p:cNvSpPr/>
          <p:nvPr/>
        </p:nvSpPr>
        <p:spPr>
          <a:xfrm>
            <a:off x="393625" y="1920383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-306877"/>
              <a:gd name="adj6" fmla="val 555832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Fibre carbone</a:t>
            </a:r>
          </a:p>
        </p:txBody>
      </p:sp>
      <p:sp>
        <p:nvSpPr>
          <p:cNvPr id="12" name="Légende : flèche courbée 11">
            <a:extLst>
              <a:ext uri="{FF2B5EF4-FFF2-40B4-BE49-F238E27FC236}">
                <a16:creationId xmlns:a16="http://schemas.microsoft.com/office/drawing/2014/main" id="{F239DF03-6689-39F3-8D2F-951326B3E2C2}"/>
              </a:ext>
            </a:extLst>
          </p:cNvPr>
          <p:cNvSpPr/>
          <p:nvPr/>
        </p:nvSpPr>
        <p:spPr>
          <a:xfrm>
            <a:off x="393625" y="2640966"/>
            <a:ext cx="758517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130138"/>
              <a:gd name="adj6" fmla="val 437275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Cuivre</a:t>
            </a:r>
            <a:endParaRPr lang="fr-FR" sz="1200" dirty="0"/>
          </a:p>
        </p:txBody>
      </p:sp>
      <p:sp>
        <p:nvSpPr>
          <p:cNvPr id="14" name="Légende : flèche courbée 13">
            <a:extLst>
              <a:ext uri="{FF2B5EF4-FFF2-40B4-BE49-F238E27FC236}">
                <a16:creationId xmlns:a16="http://schemas.microsoft.com/office/drawing/2014/main" id="{04EAE4C5-9649-26E1-B601-CF2F8668CFD6}"/>
              </a:ext>
            </a:extLst>
          </p:cNvPr>
          <p:cNvSpPr/>
          <p:nvPr/>
        </p:nvSpPr>
        <p:spPr>
          <a:xfrm>
            <a:off x="2842258" y="3781962"/>
            <a:ext cx="1846213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53710"/>
              <a:gd name="adj6" fmla="val 253312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Paillette de graphite naturel</a:t>
            </a:r>
            <a:endParaRPr lang="fr-FR" sz="1200" dirty="0"/>
          </a:p>
        </p:txBody>
      </p:sp>
      <p:sp>
        <p:nvSpPr>
          <p:cNvPr id="19" name="Légende : flèche courbée 18">
            <a:extLst>
              <a:ext uri="{FF2B5EF4-FFF2-40B4-BE49-F238E27FC236}">
                <a16:creationId xmlns:a16="http://schemas.microsoft.com/office/drawing/2014/main" id="{69FB0551-2463-CD01-C9DA-F49DD8D8AA27}"/>
              </a:ext>
            </a:extLst>
          </p:cNvPr>
          <p:cNvSpPr/>
          <p:nvPr/>
        </p:nvSpPr>
        <p:spPr>
          <a:xfrm>
            <a:off x="3570514" y="5388455"/>
            <a:ext cx="2307767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85065"/>
              <a:gd name="adj6" fmla="val 175200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Liant ( résine phénolique )</a:t>
            </a:r>
            <a:endParaRPr lang="fr-FR" sz="1200" dirty="0"/>
          </a:p>
        </p:txBody>
      </p:sp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95219894-5CF6-78F3-CD03-6C0050E917F1}"/>
              </a:ext>
            </a:extLst>
          </p:cNvPr>
          <p:cNvSpPr/>
          <p:nvPr/>
        </p:nvSpPr>
        <p:spPr>
          <a:xfrm>
            <a:off x="9457509" y="2838997"/>
            <a:ext cx="104502" cy="10101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9376968E-6F92-A335-D913-33A702142135}"/>
              </a:ext>
            </a:extLst>
          </p:cNvPr>
          <p:cNvCxnSpPr>
            <a:cxnSpLocks/>
          </p:cNvCxnSpPr>
          <p:nvPr/>
        </p:nvCxnSpPr>
        <p:spPr>
          <a:xfrm>
            <a:off x="1496002" y="2165304"/>
            <a:ext cx="4094901" cy="2643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égende : flèche courbée 25">
            <a:extLst>
              <a:ext uri="{FF2B5EF4-FFF2-40B4-BE49-F238E27FC236}">
                <a16:creationId xmlns:a16="http://schemas.microsoft.com/office/drawing/2014/main" id="{02AE1EE6-8562-B24D-9BF9-ED7D7D00CFE6}"/>
              </a:ext>
            </a:extLst>
          </p:cNvPr>
          <p:cNvSpPr/>
          <p:nvPr/>
        </p:nvSpPr>
        <p:spPr>
          <a:xfrm>
            <a:off x="3570514" y="4456030"/>
            <a:ext cx="2307767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14515"/>
              <a:gd name="adj6" fmla="val 255200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WS6 très fin , en grains ou en paillettes</a:t>
            </a:r>
            <a:endParaRPr lang="fr-FR" sz="1200" dirty="0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20BE90D-41CF-4914-6664-1DBD4017F1A0}"/>
              </a:ext>
            </a:extLst>
          </p:cNvPr>
          <p:cNvCxnSpPr>
            <a:cxnSpLocks/>
          </p:cNvCxnSpPr>
          <p:nvPr/>
        </p:nvCxnSpPr>
        <p:spPr>
          <a:xfrm>
            <a:off x="5991497" y="4703519"/>
            <a:ext cx="3466012" cy="19585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827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33F6-6851-4053-F597-923ADB3C8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B4B4AE5-40E7-D812-50C4-52B6A23E1B2D}"/>
              </a:ext>
            </a:extLst>
          </p:cNvPr>
          <p:cNvSpPr txBox="1"/>
          <p:nvPr/>
        </p:nvSpPr>
        <p:spPr>
          <a:xfrm>
            <a:off x="524479" y="1100146"/>
            <a:ext cx="1114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/>
          </a:p>
          <a:p>
            <a:endParaRPr lang="fr-FR" sz="2000" dirty="0"/>
          </a:p>
          <a:p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3E04C0-D092-E68D-FDDD-F9057788D190}"/>
              </a:ext>
            </a:extLst>
          </p:cNvPr>
          <p:cNvSpPr txBox="1"/>
          <p:nvPr/>
        </p:nvSpPr>
        <p:spPr>
          <a:xfrm>
            <a:off x="2560320" y="168405"/>
            <a:ext cx="7680960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5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Nuance 563 66</a:t>
            </a:r>
            <a:endParaRPr lang="fr-FR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947C330-3CCC-FD5B-2A2C-138318B55DC4}"/>
              </a:ext>
            </a:extLst>
          </p:cNvPr>
          <p:cNvSpPr txBox="1"/>
          <p:nvPr/>
        </p:nvSpPr>
        <p:spPr>
          <a:xfrm>
            <a:off x="444710" y="3141988"/>
            <a:ext cx="97356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/>
              <a:t>Commentaires</a:t>
            </a:r>
            <a:r>
              <a:rPr lang="fr-FR" sz="1400" dirty="0"/>
              <a:t> :</a:t>
            </a:r>
          </a:p>
          <a:p>
            <a:endParaRPr lang="fr-FR" sz="1400" dirty="0"/>
          </a:p>
          <a:p>
            <a:r>
              <a:rPr lang="fr-FR" sz="1400" dirty="0"/>
              <a:t>Examen réalisé sur coupe parallèle à la direction de compression. </a:t>
            </a:r>
          </a:p>
          <a:p>
            <a:r>
              <a:rPr lang="fr-FR" sz="1400" dirty="0"/>
              <a:t>Préparation et enrobage dans résine Epoxy.</a:t>
            </a:r>
          </a:p>
          <a:p>
            <a:r>
              <a:rPr lang="fr-FR" sz="1400" dirty="0"/>
              <a:t> 3 grossissements  : x 50 ( échelle 500 µm ) - x 200 ( échelle 100 µm )  - x 600 ( échelle 50 µm )</a:t>
            </a:r>
          </a:p>
          <a:p>
            <a:endParaRPr lang="fr-FR" sz="14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DA82C1B-BED2-E3A1-CFBE-5382E0C39FF6}"/>
              </a:ext>
            </a:extLst>
          </p:cNvPr>
          <p:cNvSpPr txBox="1"/>
          <p:nvPr/>
        </p:nvSpPr>
        <p:spPr>
          <a:xfrm>
            <a:off x="524479" y="702641"/>
            <a:ext cx="9735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Composition</a:t>
            </a:r>
            <a:r>
              <a:rPr lang="fr-FR" dirty="0"/>
              <a:t> : ( en % massique )</a:t>
            </a:r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427C6818-1BAB-5A8D-D1DD-D1E74F247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411609"/>
              </p:ext>
            </p:extLst>
          </p:nvPr>
        </p:nvGraphicFramePr>
        <p:xfrm>
          <a:off x="505671" y="1164306"/>
          <a:ext cx="10751396" cy="2016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1667">
                  <a:extLst>
                    <a:ext uri="{9D8B030D-6E8A-4147-A177-3AD203B41FA5}">
                      <a16:colId xmlns:a16="http://schemas.microsoft.com/office/drawing/2014/main" val="1219741422"/>
                    </a:ext>
                  </a:extLst>
                </a:gridCol>
                <a:gridCol w="3216297">
                  <a:extLst>
                    <a:ext uri="{9D8B030D-6E8A-4147-A177-3AD203B41FA5}">
                      <a16:colId xmlns:a16="http://schemas.microsoft.com/office/drawing/2014/main" val="1613951673"/>
                    </a:ext>
                  </a:extLst>
                </a:gridCol>
                <a:gridCol w="1515371">
                  <a:extLst>
                    <a:ext uri="{9D8B030D-6E8A-4147-A177-3AD203B41FA5}">
                      <a16:colId xmlns:a16="http://schemas.microsoft.com/office/drawing/2014/main" val="519287842"/>
                    </a:ext>
                  </a:extLst>
                </a:gridCol>
                <a:gridCol w="1515371">
                  <a:extLst>
                    <a:ext uri="{9D8B030D-6E8A-4147-A177-3AD203B41FA5}">
                      <a16:colId xmlns:a16="http://schemas.microsoft.com/office/drawing/2014/main" val="3091375881"/>
                    </a:ext>
                  </a:extLst>
                </a:gridCol>
                <a:gridCol w="1515371">
                  <a:extLst>
                    <a:ext uri="{9D8B030D-6E8A-4147-A177-3AD203B41FA5}">
                      <a16:colId xmlns:a16="http://schemas.microsoft.com/office/drawing/2014/main" val="2129616728"/>
                    </a:ext>
                  </a:extLst>
                </a:gridCol>
                <a:gridCol w="1597319">
                  <a:extLst>
                    <a:ext uri="{9D8B030D-6E8A-4147-A177-3AD203B41FA5}">
                      <a16:colId xmlns:a16="http://schemas.microsoft.com/office/drawing/2014/main" val="2851692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Cuivre Electrolytique Léger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Black mix 050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Lubrifiant</a:t>
                      </a:r>
                    </a:p>
                    <a:p>
                      <a:pPr algn="ctr"/>
                      <a:r>
                        <a:rPr lang="fr-FR" sz="1400" dirty="0"/>
                        <a:t>MoS2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Lubrifiant </a:t>
                      </a:r>
                    </a:p>
                    <a:p>
                      <a:pPr algn="ctr"/>
                      <a:r>
                        <a:rPr lang="fr-FR" sz="1400" dirty="0" err="1"/>
                        <a:t>Lubolid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Abrasif</a:t>
                      </a:r>
                    </a:p>
                    <a:p>
                      <a:pPr algn="ctr"/>
                      <a:r>
                        <a:rPr lang="fr-FR" sz="1400" dirty="0" err="1"/>
                        <a:t>SiC</a:t>
                      </a:r>
                      <a:r>
                        <a:rPr lang="fr-FR" sz="1400" dirty="0"/>
                        <a:t> fin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Abrasif</a:t>
                      </a:r>
                    </a:p>
                    <a:p>
                      <a:pPr algn="ctr"/>
                      <a:r>
                        <a:rPr lang="fr-FR" sz="1400" dirty="0"/>
                        <a:t>Coke CBH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2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Graphite naturel </a:t>
                      </a:r>
                      <a:r>
                        <a:rPr lang="fr-FR" sz="1400" i="1" dirty="0" err="1"/>
                        <a:t>Micrograf</a:t>
                      </a:r>
                      <a:r>
                        <a:rPr lang="fr-FR" sz="1400" i="1" dirty="0"/>
                        <a:t> / 88</a:t>
                      </a:r>
                    </a:p>
                    <a:p>
                      <a:pPr algn="ctr"/>
                      <a:r>
                        <a:rPr lang="fr-FR" sz="1400" i="1" dirty="0"/>
                        <a:t>+ MoS2 / 4 + résine polyamide / 5,5 + résine phénolique / 2,5</a:t>
                      </a:r>
                    </a:p>
                    <a:p>
                      <a:pPr algn="ctr"/>
                      <a:r>
                        <a:rPr lang="fr-FR" sz="1200" i="1" dirty="0"/>
                        <a:t>Sélection granulométrique 0 – 500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07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49,1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95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769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A7156-17EC-EC09-A9EE-F7D5AAC08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carte, plein air, nature, montagne&#10;&#10;Le contenu généré par l’IA peut être incorrect.">
            <a:extLst>
              <a:ext uri="{FF2B5EF4-FFF2-40B4-BE49-F238E27FC236}">
                <a16:creationId xmlns:a16="http://schemas.microsoft.com/office/drawing/2014/main" id="{A8A9A27D-F939-AD4D-41EC-C78341669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459" y="3605271"/>
            <a:ext cx="4291584" cy="3218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673CAE4-7B1B-0B8D-6D9C-63EDDD7871DC}"/>
              </a:ext>
            </a:extLst>
          </p:cNvPr>
          <p:cNvSpPr txBox="1"/>
          <p:nvPr/>
        </p:nvSpPr>
        <p:spPr>
          <a:xfrm>
            <a:off x="183561" y="560047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50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F9DB9E7-CE95-68A1-AC37-26E2FD7CB4F7}"/>
              </a:ext>
            </a:extLst>
          </p:cNvPr>
          <p:cNvSpPr txBox="1"/>
          <p:nvPr/>
        </p:nvSpPr>
        <p:spPr>
          <a:xfrm>
            <a:off x="2748442" y="34041"/>
            <a:ext cx="390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563 66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0B97AD-3A9F-F9A7-F7C2-1CA2CEDA39EA}"/>
              </a:ext>
            </a:extLst>
          </p:cNvPr>
          <p:cNvSpPr txBox="1"/>
          <p:nvPr/>
        </p:nvSpPr>
        <p:spPr>
          <a:xfrm>
            <a:off x="273292" y="3568819"/>
            <a:ext cx="1815814" cy="44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1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Grossissement x 200</a:t>
            </a:r>
            <a:endParaRPr lang="fr-FR" sz="1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C0E472B-2BB3-9CB5-115E-466D523279DF}"/>
              </a:ext>
            </a:extLst>
          </p:cNvPr>
          <p:cNvCxnSpPr/>
          <p:nvPr/>
        </p:nvCxnSpPr>
        <p:spPr>
          <a:xfrm>
            <a:off x="273292" y="3556462"/>
            <a:ext cx="1180523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F1B3514B-6EC5-8255-0005-488A563F0C62}"/>
              </a:ext>
            </a:extLst>
          </p:cNvPr>
          <p:cNvSpPr txBox="1"/>
          <p:nvPr/>
        </p:nvSpPr>
        <p:spPr>
          <a:xfrm>
            <a:off x="6824037" y="384428"/>
            <a:ext cx="443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23" name="Légende : flèche courbée 22">
            <a:extLst>
              <a:ext uri="{FF2B5EF4-FFF2-40B4-BE49-F238E27FC236}">
                <a16:creationId xmlns:a16="http://schemas.microsoft.com/office/drawing/2014/main" id="{CC77CE51-FB68-3579-93DA-5D8B9148D12D}"/>
              </a:ext>
            </a:extLst>
          </p:cNvPr>
          <p:cNvSpPr/>
          <p:nvPr/>
        </p:nvSpPr>
        <p:spPr>
          <a:xfrm>
            <a:off x="376209" y="4890609"/>
            <a:ext cx="988859" cy="444381"/>
          </a:xfrm>
          <a:prstGeom prst="borderCallout2">
            <a:avLst>
              <a:gd name="adj1" fmla="val 48146"/>
              <a:gd name="adj2" fmla="val 102605"/>
              <a:gd name="adj3" fmla="val 48145"/>
              <a:gd name="adj4" fmla="val 113646"/>
              <a:gd name="adj5" fmla="val 143856"/>
              <a:gd name="adj6" fmla="val 362965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Cuivre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BF565EF2-968A-043D-D67E-482A949B06ED}"/>
              </a:ext>
            </a:extLst>
          </p:cNvPr>
          <p:cNvCxnSpPr>
            <a:cxnSpLocks/>
          </p:cNvCxnSpPr>
          <p:nvPr/>
        </p:nvCxnSpPr>
        <p:spPr>
          <a:xfrm flipV="1">
            <a:off x="1540982" y="4484914"/>
            <a:ext cx="1646355" cy="62788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plein air, sol, nature, rocher&#10;&#10;Le contenu généré par l’IA peut être incorrect.">
            <a:extLst>
              <a:ext uri="{FF2B5EF4-FFF2-40B4-BE49-F238E27FC236}">
                <a16:creationId xmlns:a16="http://schemas.microsoft.com/office/drawing/2014/main" id="{49CA6D56-14E7-C726-94D2-FC7926B1C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459" y="258436"/>
            <a:ext cx="4291584" cy="321868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F3BB678-84C8-33B4-A9D3-3D3201926BB3}"/>
              </a:ext>
            </a:extLst>
          </p:cNvPr>
          <p:cNvSpPr txBox="1"/>
          <p:nvPr/>
        </p:nvSpPr>
        <p:spPr>
          <a:xfrm>
            <a:off x="6824037" y="384428"/>
            <a:ext cx="443266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 de Cu apparaît blanc et discontinu par endroits.</a:t>
            </a:r>
          </a:p>
          <a:p>
            <a:r>
              <a:rPr lang="fr-FR" sz="1200" dirty="0"/>
              <a:t>Dans ou à la périphérie duquel on retrouve :</a:t>
            </a:r>
          </a:p>
          <a:p>
            <a:r>
              <a:rPr lang="fr-FR" sz="1200" dirty="0"/>
              <a:t>- Sic fin &lt; 20µm</a:t>
            </a:r>
          </a:p>
          <a:p>
            <a:r>
              <a:rPr lang="fr-FR" sz="1200" dirty="0"/>
              <a:t>- Coke CBH &lt; 15µm</a:t>
            </a:r>
          </a:p>
          <a:p>
            <a:r>
              <a:rPr lang="fr-FR" sz="1200" dirty="0"/>
              <a:t>- MoS2 réparti sous forme de très rares paillettes isolées (&lt;20µm) ou en amas (&lt; 60µm)</a:t>
            </a:r>
          </a:p>
          <a:p>
            <a:r>
              <a:rPr lang="fr-FR" sz="1200" dirty="0"/>
              <a:t>- </a:t>
            </a:r>
            <a:r>
              <a:rPr lang="fr-FR" sz="1200" dirty="0" err="1"/>
              <a:t>Lubolid</a:t>
            </a:r>
            <a:r>
              <a:rPr lang="fr-FR" sz="1200" dirty="0"/>
              <a:t> en amas jusque 130 µm de diamètre</a:t>
            </a:r>
          </a:p>
          <a:p>
            <a:r>
              <a:rPr lang="fr-FR" sz="1200" dirty="0"/>
              <a:t>Amas de </a:t>
            </a:r>
            <a:r>
              <a:rPr lang="fr-FR" sz="1200" dirty="0" err="1"/>
              <a:t>graphoide</a:t>
            </a:r>
            <a:r>
              <a:rPr lang="fr-FR" sz="1200" dirty="0"/>
              <a:t> arrondis ( jusque 850 µm de diamètre) dans lesquels on trouve du MoS2 sous forme de paillettes isolées (&lt;20µm) ou en amas ( &lt; 60µm)</a:t>
            </a:r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15" name="Légende : flèche courbée 14">
            <a:extLst>
              <a:ext uri="{FF2B5EF4-FFF2-40B4-BE49-F238E27FC236}">
                <a16:creationId xmlns:a16="http://schemas.microsoft.com/office/drawing/2014/main" id="{3C725CA9-5CD7-9E3F-DB4C-764C5207C36A}"/>
              </a:ext>
            </a:extLst>
          </p:cNvPr>
          <p:cNvSpPr/>
          <p:nvPr/>
        </p:nvSpPr>
        <p:spPr>
          <a:xfrm>
            <a:off x="7582552" y="4262723"/>
            <a:ext cx="988859" cy="444381"/>
          </a:xfrm>
          <a:prstGeom prst="borderCallout2">
            <a:avLst>
              <a:gd name="adj1" fmla="val 55985"/>
              <a:gd name="adj2" fmla="val 2209"/>
              <a:gd name="adj3" fmla="val 61863"/>
              <a:gd name="adj4" fmla="val -58084"/>
              <a:gd name="adj5" fmla="val -42316"/>
              <a:gd name="adj6" fmla="val -328360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Lubrifiant </a:t>
            </a:r>
            <a:r>
              <a:rPr lang="fr-FR" sz="1200" dirty="0" err="1">
                <a:solidFill>
                  <a:schemeClr val="tx1"/>
                </a:solidFill>
              </a:rPr>
              <a:t>Lubolid</a:t>
            </a:r>
            <a:endParaRPr lang="fr-FR" sz="1200" dirty="0">
              <a:solidFill>
                <a:schemeClr val="tx1"/>
              </a:solidFill>
            </a:endParaRP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AAA9AA-CC94-BFA8-A99E-D941D2969185}"/>
              </a:ext>
            </a:extLst>
          </p:cNvPr>
          <p:cNvCxnSpPr>
            <a:cxnSpLocks/>
          </p:cNvCxnSpPr>
          <p:nvPr/>
        </p:nvCxnSpPr>
        <p:spPr>
          <a:xfrm flipH="1">
            <a:off x="5068389" y="4511161"/>
            <a:ext cx="1959428" cy="118424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égende : flèche courbée 20">
            <a:extLst>
              <a:ext uri="{FF2B5EF4-FFF2-40B4-BE49-F238E27FC236}">
                <a16:creationId xmlns:a16="http://schemas.microsoft.com/office/drawing/2014/main" id="{9A768D61-1932-F7F1-7B5D-1F889831CA37}"/>
              </a:ext>
            </a:extLst>
          </p:cNvPr>
          <p:cNvSpPr/>
          <p:nvPr/>
        </p:nvSpPr>
        <p:spPr>
          <a:xfrm>
            <a:off x="8051509" y="6251381"/>
            <a:ext cx="988859" cy="444381"/>
          </a:xfrm>
          <a:prstGeom prst="borderCallout2">
            <a:avLst>
              <a:gd name="adj1" fmla="val 55985"/>
              <a:gd name="adj2" fmla="val 2209"/>
              <a:gd name="adj3" fmla="val 61863"/>
              <a:gd name="adj4" fmla="val -58084"/>
              <a:gd name="adj5" fmla="val -42316"/>
              <a:gd name="adj6" fmla="val -328360"/>
            </a:avLst>
          </a:pr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MoS2</a:t>
            </a:r>
          </a:p>
        </p:txBody>
      </p:sp>
    </p:spTree>
    <p:extLst>
      <p:ext uri="{BB962C8B-B14F-4D97-AF65-F5344CB8AC3E}">
        <p14:creationId xmlns:p14="http://schemas.microsoft.com/office/powerpoint/2010/main" val="32391330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PROJECT_OPEN" val="0"/>
  <p:tag name="ARTICULATE_SLIDE_COUN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AVOCarbon">
  <a:themeElements>
    <a:clrScheme name="AVOCarbon">
      <a:dk1>
        <a:sysClr val="windowText" lastClr="000000"/>
      </a:dk1>
      <a:lt1>
        <a:sysClr val="window" lastClr="FFFFFF"/>
      </a:lt1>
      <a:dk2>
        <a:srgbClr val="0E4E78"/>
      </a:dk2>
      <a:lt2>
        <a:srgbClr val="E7E6E6"/>
      </a:lt2>
      <a:accent1>
        <a:srgbClr val="046EAF"/>
      </a:accent1>
      <a:accent2>
        <a:srgbClr val="EF7807"/>
      </a:accent2>
      <a:accent3>
        <a:srgbClr val="585858"/>
      </a:accent3>
      <a:accent4>
        <a:srgbClr val="C5C5C4"/>
      </a:accent4>
      <a:accent5>
        <a:srgbClr val="44546A"/>
      </a:accent5>
      <a:accent6>
        <a:srgbClr val="23C6D7"/>
      </a:accent6>
      <a:hlink>
        <a:srgbClr val="0563C1"/>
      </a:hlink>
      <a:folHlink>
        <a:srgbClr val="954F72"/>
      </a:folHlink>
    </a:clrScheme>
    <a:fontScheme name="AVOCarbon">
      <a:majorFont>
        <a:latin typeface="Montserrat SemiBold"/>
        <a:ea typeface=""/>
        <a:cs typeface=""/>
      </a:majorFont>
      <a:minorFont>
        <a:latin typeface="Hind Madura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A4E79604-DC0D-4C21-939D-020B10802697}" vid="{6D813526-D163-47B6-8E01-EDAD489E580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43ECCACD12664994127A2147214A5B" ma:contentTypeVersion="9" ma:contentTypeDescription="Create a new document." ma:contentTypeScope="" ma:versionID="153e3887467d094dc3578392b26fa3e9">
  <xsd:schema xmlns:xsd="http://www.w3.org/2001/XMLSchema" xmlns:xs="http://www.w3.org/2001/XMLSchema" xmlns:p="http://schemas.microsoft.com/office/2006/metadata/properties" xmlns:ns2="88e67724-b914-4ddb-a3ed-c03f4903171b" xmlns:ns3="6b7e61cc-f334-469d-aaaf-4a8f5ee00916" targetNamespace="http://schemas.microsoft.com/office/2006/metadata/properties" ma:root="true" ma:fieldsID="7146a8311a59ee30fef7121f39bfcbd2" ns2:_="" ns3:_="">
    <xsd:import namespace="88e67724-b914-4ddb-a3ed-c03f4903171b"/>
    <xsd:import namespace="6b7e61cc-f334-469d-aaaf-4a8f5ee009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e67724-b914-4ddb-a3ed-c03f490317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59498ac7-68cc-48ea-a29a-cd5022356a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e61cc-f334-469d-aaaf-4a8f5ee0091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d3470d2e-5f06-46f7-8ca3-a6823a438e20}" ma:internalName="TaxCatchAll" ma:showField="CatchAllData" ma:web="6b7e61cc-f334-469d-aaaf-4a8f5ee009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b7e61cc-f334-469d-aaaf-4a8f5ee00916" xsi:nil="true"/>
    <lcf76f155ced4ddcb4097134ff3c332f xmlns="88e67724-b914-4ddb-a3ed-c03f4903171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775F9E9-8D10-413C-87C5-686D736D40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e67724-b914-4ddb-a3ed-c03f4903171b"/>
    <ds:schemaRef ds:uri="6b7e61cc-f334-469d-aaaf-4a8f5ee009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36D47B9-8A59-4F30-AB2F-756675AAF4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74EBF6-0AA8-404B-930F-9978A48F1540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6b7e61cc-f334-469d-aaaf-4a8f5ee00916"/>
    <ds:schemaRef ds:uri="http://schemas.microsoft.com/office/infopath/2007/PartnerControls"/>
    <ds:schemaRef ds:uri="http://schemas.openxmlformats.org/package/2006/metadata/core-properties"/>
    <ds:schemaRef ds:uri="88e67724-b914-4ddb-a3ed-c03f4903171b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AVOCarbon group PPT model V3</Template>
  <TotalTime>3022</TotalTime>
  <Words>1446</Words>
  <Application>Microsoft Office PowerPoint</Application>
  <PresentationFormat>Widescreen</PresentationFormat>
  <Paragraphs>320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Thème AVOCarbon</vt:lpstr>
      <vt:lpstr>Micrographies nuances métalliques 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AVOCarbon TITLE</dc:title>
  <dc:creator>Karen PERROT</dc:creator>
  <cp:lastModifiedBy>Christine LIETARD</cp:lastModifiedBy>
  <cp:revision>160</cp:revision>
  <cp:lastPrinted>2024-06-03T13:32:19Z</cp:lastPrinted>
  <dcterms:created xsi:type="dcterms:W3CDTF">2023-07-17T08:30:08Z</dcterms:created>
  <dcterms:modified xsi:type="dcterms:W3CDTF">2026-01-23T10:28:48Z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2303F357-0846-4434-A6AA-574B7640B36F</vt:lpwstr>
  </property>
  <property fmtid="{D5CDD505-2E9C-101B-9397-08002B2CF9AE}" pid="3" name="ArticulatePath">
    <vt:lpwstr>Présentation1</vt:lpwstr>
  </property>
  <property fmtid="{D5CDD505-2E9C-101B-9397-08002B2CF9AE}" pid="4" name="ContentTypeId">
    <vt:lpwstr>0x0101009543ECCACD12664994127A2147214A5B</vt:lpwstr>
  </property>
</Properties>
</file>